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40" r:id="rId1"/>
  </p:sldMasterIdLst>
  <p:notesMasterIdLst>
    <p:notesMasterId r:id="rId16"/>
  </p:notesMasterIdLst>
  <p:sldIdLst>
    <p:sldId id="256" r:id="rId2"/>
    <p:sldId id="274" r:id="rId3"/>
    <p:sldId id="410" r:id="rId4"/>
    <p:sldId id="417" r:id="rId5"/>
    <p:sldId id="259" r:id="rId6"/>
    <p:sldId id="416" r:id="rId7"/>
    <p:sldId id="261" r:id="rId8"/>
    <p:sldId id="415" r:id="rId9"/>
    <p:sldId id="413" r:id="rId10"/>
    <p:sldId id="414" r:id="rId11"/>
    <p:sldId id="418" r:id="rId12"/>
    <p:sldId id="419" r:id="rId13"/>
    <p:sldId id="420" r:id="rId14"/>
    <p:sldId id="260" r:id="rId15"/>
  </p:sldIdLst>
  <p:sldSz cx="12192000" cy="6858000"/>
  <p:notesSz cx="6858000" cy="9144000"/>
  <p:embeddedFontLst>
    <p:embeddedFont>
      <p:font typeface="바탕" panose="02030600000101010101" pitchFamily="18" charset="-127"/>
      <p:regular r:id="rId17"/>
    </p:embeddedFont>
    <p:embeddedFont>
      <p:font typeface="Assistant" panose="00000500000000000000" pitchFamily="2" charset="-79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avid" panose="020E0502060401010101" pitchFamily="34" charset="-79"/>
      <p:regular r:id="rId24"/>
      <p:bold r:id="rId25"/>
    </p:embeddedFont>
    <p:embeddedFont>
      <p:font typeface="Open Sans Hebrew" panose="00000500000000000000" pitchFamily="2" charset="-79"/>
      <p:regular r:id="rId26"/>
      <p:bold r:id="rId27"/>
      <p:italic r:id="rId28"/>
      <p:boldItalic r:id="rId29"/>
    </p:embeddedFont>
    <p:embeddedFont>
      <p:font typeface="Rockwell" panose="02060603020205020403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0F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74301" autoAdjust="0"/>
  </p:normalViewPr>
  <p:slideViewPr>
    <p:cSldViewPr snapToGrid="0">
      <p:cViewPr varScale="1">
        <p:scale>
          <a:sx n="57" d="100"/>
          <a:sy n="57" d="100"/>
        </p:scale>
        <p:origin x="15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A617F83-2936-488A-A076-B28801D8A206}" type="datetimeFigureOut">
              <a:rPr lang="he-IL" smtClean="0"/>
              <a:t>י"ד/שבט/תשפ"ג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4E9E06-17B9-460D-B5FB-C035E1A3215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36745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/>
              <a:t>ההגדרה המקצועית מתייחסת לאמונת הפרט ביכולת שלו לבצע משימה והמידה שבה הוא מאמין שהפעולות שלו יובילו לתוצאות הרצויות.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/>
              <a:t>שאלו את חברי הקהילה מה זה אומר בפועל עבורם?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E9E06-17B9-460D-B5FB-C035E1A3215D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2451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המשחק הוא כזה: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איזה היבט להעצמת מסוגלות עצמית מתבטא בסרטון? מה התוצאה האפשרית של הפעולה? האם חוויתם מצב דומה?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מודלינג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צפייה במישהו עושה משהו שנראה לי קשה ובעקבות הצלחתו גם אני מוכנה לנסות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E9E06-17B9-460D-B5FB-C035E1A3215D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6328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המשחק הוא כזה: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איזה היבט להעצמת מסוגלות עצמית מתבטא בסרטון? מה התוצאה האפשרית של הפעולה? האם חוויתם מצב דומה?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עוררות רגשית- חוויה שבו אדם הרגיש טוב או רע בגלל פעולה ובעקבות זה המסוגלות עלתה</a:t>
            </a:r>
            <a:b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E9E06-17B9-460D-B5FB-C035E1A3215D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50726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המשחק הוא כזה: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איזה היבט להעצמת מסוגלות עצמית מתבטא בסרטון? מה התוצאה האפשרית של הפעולה? האם חוויתם מצב דומה?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הצלחה קודמת- לראות מישהו לומד לעשות משהו. מצליח פעם אחת ואח"כ מוכן להתנסות שוב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E9E06-17B9-460D-B5FB-C035E1A3215D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3189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זוהי ההגדרה של החוקר בנדורה ואנחנו נעמיק היום במספר מחקרים שלו על נושא מסוגלות עצמית ואיפה זה בא לידי ביטוי בקהילות ובבתי הספר שלנו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E9E06-17B9-460D-B5FB-C035E1A3215D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3930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בקשו מהמשתתפים לנחש כמה פעמים הם יקפצו על רגל אחת ושיגידו את המספר בקול או שירשמו </a:t>
            </a:r>
            <a:r>
              <a:rPr lang="he-IL" dirty="0" err="1"/>
              <a:t>בצאט</a:t>
            </a:r>
            <a:endParaRPr lang="he-IL" dirty="0"/>
          </a:p>
          <a:p>
            <a:r>
              <a:rPr lang="he-IL" dirty="0"/>
              <a:t>לאחר מכך הפעילו טיימר ובקשו מהמשתתפים לקפוץ במשך חצי דקה</a:t>
            </a:r>
            <a:br>
              <a:rPr lang="en-US" dirty="0"/>
            </a:br>
            <a:endParaRPr lang="he-IL" dirty="0"/>
          </a:p>
          <a:p>
            <a:r>
              <a:rPr lang="he-IL" dirty="0"/>
              <a:t>האם הם העריכו פחות את מספר הקפיצות או יותר ממה שביצעו בפועל?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E9E06-17B9-460D-B5FB-C035E1A3215D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2015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E9E06-17B9-460D-B5FB-C035E1A3215D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6104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צרו שיח במליאה אשר ימלא את הרשימה בהקשר הקהילתי והבית ספרי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E9E06-17B9-460D-B5FB-C035E1A3215D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45469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E9E06-17B9-460D-B5FB-C035E1A3215D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5290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מה תהיה התגובה שלי בהתאם לתפיסת המסוגלות שלי והציפייה לתוצאה שלי</a:t>
            </a:r>
          </a:p>
          <a:p>
            <a:endParaRPr lang="he-IL" dirty="0"/>
          </a:p>
          <a:p>
            <a:r>
              <a:rPr lang="he-IL" dirty="0"/>
              <a:t>שאלו בחדרים/ בקבוצות קטנות</a:t>
            </a:r>
          </a:p>
          <a:p>
            <a:pPr algn="r" rtl="1">
              <a:lnSpc>
                <a:spcPct val="150000"/>
              </a:lnSpc>
            </a:pPr>
            <a:r>
              <a:rPr lang="he-IL" sz="1200" dirty="0">
                <a:latin typeface="Assistant" panose="00000500000000000000" pitchFamily="2" charset="-79"/>
                <a:cs typeface="Assistant" panose="00000500000000000000" pitchFamily="2" charset="-79"/>
              </a:rPr>
              <a:t>מהו הדבר שאתם עושים רק בגלל הרצון למחיאות כפיים?</a:t>
            </a:r>
          </a:p>
          <a:p>
            <a:pPr algn="r" rtl="1">
              <a:lnSpc>
                <a:spcPct val="150000"/>
              </a:lnSpc>
            </a:pPr>
            <a:r>
              <a:rPr lang="he-IL" sz="1200" dirty="0">
                <a:latin typeface="Assistant" panose="00000500000000000000" pitchFamily="2" charset="-79"/>
                <a:cs typeface="Assistant" panose="00000500000000000000" pitchFamily="2" charset="-79"/>
              </a:rPr>
              <a:t>איך זה בא לידי ביטוי בקהילות מקצועיות לומדות?</a:t>
            </a:r>
          </a:p>
          <a:p>
            <a:pPr algn="r" rtl="1">
              <a:lnSpc>
                <a:spcPct val="150000"/>
              </a:lnSpc>
            </a:pPr>
            <a:endParaRPr lang="he-IL" sz="1200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sz="1200" dirty="0">
                <a:latin typeface="Assistant" panose="00000500000000000000" pitchFamily="2" charset="-79"/>
                <a:cs typeface="Assistant" panose="00000500000000000000" pitchFamily="2" charset="-79"/>
              </a:rPr>
              <a:t>כל קבוצה צריכה לייצר </a:t>
            </a:r>
            <a:r>
              <a:rPr lang="he-IL" sz="1200" dirty="0" err="1">
                <a:latin typeface="Assistant" panose="00000500000000000000" pitchFamily="2" charset="-79"/>
                <a:cs typeface="Assistant" panose="00000500000000000000" pitchFamily="2" charset="-79"/>
              </a:rPr>
              <a:t>תוכניות</a:t>
            </a:r>
            <a:r>
              <a:rPr lang="he-IL" sz="1200" dirty="0">
                <a:latin typeface="Assistant" panose="00000500000000000000" pitchFamily="2" charset="-79"/>
                <a:cs typeface="Assistant" panose="00000500000000000000" pitchFamily="2" charset="-79"/>
              </a:rPr>
              <a:t> פעולה לפיתוח המסוגלות העצמית שלהם. עודדו אותם להציב יעדים ברי השגה ולזהות אסטרטגיות להשגת יעדים אלו.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E9E06-17B9-460D-B5FB-C035E1A3215D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6701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אלו הגורמים לאופן בו תפיסת המסוגלות העצמית שלי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>
                <a:solidFill>
                  <a:schemeClr val="bg1"/>
                </a:solidFill>
                <a:latin typeface="Open Sans Hebrew" panose="00000500000000000000" pitchFamily="2" charset="-79"/>
                <a:cs typeface="Open Sans Hebrew" panose="00000500000000000000" pitchFamily="2" charset="-79"/>
              </a:rPr>
              <a:t>התנסות בהשלמת משימות- </a:t>
            </a:r>
            <a:r>
              <a:rPr lang="he-IL" sz="1200" dirty="0"/>
              <a:t>התוצאות של התנסויות קודמות שביצע האדם משפיעות על תחושת המסוגלות שלו. התנסות בעבר שהסתיימה בהצלחה, מעלה את תחושת המסוגלות העצמית, ואילו כישלון קודם מפחית את תחושת המסוגלות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למידה ממודל (דמות)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 -</a:t>
            </a:r>
            <a:r>
              <a:rPr lang="he-IL" sz="1200" dirty="0"/>
              <a:t>כאשר האדם רואה אחרים מבצעים מטלה דומה בהצלחה, עולה תחושת המסוגלות שלו לבצע מטלה כזו בעצמו. כל זאת בתנאי שהאדם מעריך את יכולותיו של האחר במשימות מסוג זה, כדומות לשלו.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>
                <a:solidFill>
                  <a:schemeClr val="bg1"/>
                </a:solidFill>
                <a:latin typeface="Open Sans Hebrew" panose="00000500000000000000" pitchFamily="2" charset="-79"/>
                <a:cs typeface="Open Sans Hebrew" panose="00000500000000000000" pitchFamily="2" charset="-79"/>
              </a:rPr>
              <a:t>שכנוע מילולי</a:t>
            </a:r>
            <a:r>
              <a:rPr lang="he-IL" dirty="0">
                <a:solidFill>
                  <a:schemeClr val="bg1"/>
                </a:solidFill>
                <a:latin typeface="Open Sans Hebrew" panose="00000500000000000000" pitchFamily="2" charset="-79"/>
                <a:cs typeface="Open Sans Hebrew" panose="00000500000000000000" pitchFamily="2" charset="-79"/>
              </a:rPr>
              <a:t> -</a:t>
            </a:r>
            <a:r>
              <a:rPr lang="he-IL" sz="1200" dirty="0"/>
              <a:t>כאשר אדם הנתפס כמשמעותי/מומחה משכנע את הפרט ומביע את דעתו כי לפרט יש יכולת גבוהה להצליח, תחושת המסוגלות העצמית של הפרט עולה.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>
                <a:solidFill>
                  <a:schemeClr val="bg1"/>
                </a:solidFill>
                <a:latin typeface="Open Sans Hebrew" panose="00000500000000000000" pitchFamily="2" charset="-79"/>
                <a:cs typeface="Open Sans Hebrew" panose="00000500000000000000" pitchFamily="2" charset="-79"/>
              </a:rPr>
              <a:t>עוררות רגשית- </a:t>
            </a:r>
            <a:r>
              <a:rPr lang="he-IL" sz="1200" dirty="0"/>
              <a:t>עוררות רגשית גבוהה, כגון תחושת מתח נפשי, גורמת לאדם לשינויים פיזיולוגיים של תחושת אי נוחות, שמורידה את תפיסת המסוגלות העצמית. לעומת זאת, תחושת רוגע תורמת ליצירת תחושת מסוגלות גבוהה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>
              <a:solidFill>
                <a:schemeClr val="bg1"/>
              </a:solidFill>
              <a:latin typeface="Open Sans Hebrew" panose="00000500000000000000" pitchFamily="2" charset="-79"/>
              <a:cs typeface="Open Sans Hebrew" panose="00000500000000000000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>
              <a:solidFill>
                <a:schemeClr val="bg1"/>
              </a:solidFill>
              <a:latin typeface="Open Sans Hebrew" panose="00000500000000000000" pitchFamily="2" charset="-79"/>
              <a:cs typeface="Open Sans Hebrew" panose="00000500000000000000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>
                <a:solidFill>
                  <a:schemeClr val="bg1"/>
                </a:solidFill>
                <a:latin typeface="Open Sans Hebrew" panose="00000500000000000000" pitchFamily="2" charset="-79"/>
                <a:cs typeface="Open Sans Hebrew" panose="00000500000000000000" pitchFamily="2" charset="-79"/>
              </a:rPr>
              <a:t> </a:t>
            </a:r>
          </a:p>
          <a:p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E9E06-17B9-460D-B5FB-C035E1A3215D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2502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המשחק הוא כזה: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איזה היבט להעצמת מסוגלות עצמית מתבטא בסרטון? </a:t>
            </a: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מה התוצאה האפשרית של הפעולה? האם חוויתם מצב דומה?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שכנוע מילולי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E9E06-17B9-460D-B5FB-C035E1A3215D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2640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7">
            <a:extLst>
              <a:ext uri="{FF2B5EF4-FFF2-40B4-BE49-F238E27FC236}">
                <a16:creationId xmlns:a16="http://schemas.microsoft.com/office/drawing/2014/main" id="{30EFF35D-FC1A-406E-A5C2-808F604F49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8299"/>
          <a:stretch/>
        </p:blipFill>
        <p:spPr>
          <a:xfrm>
            <a:off x="5234767" y="6295092"/>
            <a:ext cx="1722465" cy="56290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B19748C1-1F05-4EFC-A5C5-17A568DDAC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36">
            <a:extLst>
              <a:ext uri="{FF2B5EF4-FFF2-40B4-BE49-F238E27FC236}">
                <a16:creationId xmlns:a16="http://schemas.microsoft.com/office/drawing/2014/main" id="{2050ED9C-2965-408E-B34F-BB7D1BBA8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22465" cy="688986"/>
          </a:xfrm>
          <a:prstGeom prst="rect">
            <a:avLst/>
          </a:prstGeom>
        </p:spPr>
      </p:pic>
      <p:pic>
        <p:nvPicPr>
          <p:cNvPr id="21" name="Picture 38">
            <a:extLst>
              <a:ext uri="{FF2B5EF4-FFF2-40B4-BE49-F238E27FC236}">
                <a16:creationId xmlns:a16="http://schemas.microsoft.com/office/drawing/2014/main" id="{21D124F7-E7E2-47EB-B1E1-2A8B0A5CBD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/>
          <a:stretch/>
        </p:blipFill>
        <p:spPr>
          <a:xfrm>
            <a:off x="11330767" y="0"/>
            <a:ext cx="861233" cy="6889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77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7">
            <a:extLst>
              <a:ext uri="{FF2B5EF4-FFF2-40B4-BE49-F238E27FC236}">
                <a16:creationId xmlns:a16="http://schemas.microsoft.com/office/drawing/2014/main" id="{6A92A473-DE60-4D7A-8747-044F357D0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8299"/>
          <a:stretch/>
        </p:blipFill>
        <p:spPr>
          <a:xfrm>
            <a:off x="5234767" y="6295092"/>
            <a:ext cx="1722465" cy="56290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A3E125E-86B5-4192-A57D-8CCB648842B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36">
            <a:extLst>
              <a:ext uri="{FF2B5EF4-FFF2-40B4-BE49-F238E27FC236}">
                <a16:creationId xmlns:a16="http://schemas.microsoft.com/office/drawing/2014/main" id="{F82FDC27-0DE0-4B24-A6AB-A61B43210C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22465" cy="688986"/>
          </a:xfrm>
          <a:prstGeom prst="rect">
            <a:avLst/>
          </a:prstGeom>
        </p:spPr>
      </p:pic>
      <p:pic>
        <p:nvPicPr>
          <p:cNvPr id="13" name="Picture 38">
            <a:extLst>
              <a:ext uri="{FF2B5EF4-FFF2-40B4-BE49-F238E27FC236}">
                <a16:creationId xmlns:a16="http://schemas.microsoft.com/office/drawing/2014/main" id="{937CD8F7-8C89-441A-AA37-60C4185042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0000"/>
          <a:stretch/>
        </p:blipFill>
        <p:spPr>
          <a:xfrm>
            <a:off x="11330767" y="0"/>
            <a:ext cx="861233" cy="6889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52" r:id="rId3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p-fg1dM7EWk" TargetMode="Externa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9Hq9rf0XgrI" TargetMode="Externa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dWDIoW7f6js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JMJXvsCLu6s" TargetMode="Externa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00DF1700-B70F-46C4-B2C7-D18DD0C1D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184400"/>
            <a:ext cx="12192000" cy="8128000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ctrTitle" idx="4294967295"/>
          </p:nvPr>
        </p:nvSpPr>
        <p:spPr>
          <a:xfrm>
            <a:off x="6275" y="4266250"/>
            <a:ext cx="4454769" cy="146337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he-IL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מסוגלות עצמית</a:t>
            </a:r>
            <a:br>
              <a:rPr lang="he-IL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</a:br>
            <a:r>
              <a:rPr lang="en-US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Self Efficacy</a:t>
            </a:r>
            <a:endParaRPr lang="he-IL" dirty="0">
              <a:solidFill>
                <a:schemeClr val="bg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6" name="Picture 37">
            <a:extLst>
              <a:ext uri="{FF2B5EF4-FFF2-40B4-BE49-F238E27FC236}">
                <a16:creationId xmlns:a16="http://schemas.microsoft.com/office/drawing/2014/main" id="{A4402D85-E91C-4275-8193-674C15F57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8299"/>
          <a:stretch/>
        </p:blipFill>
        <p:spPr>
          <a:xfrm>
            <a:off x="5234767" y="6295092"/>
            <a:ext cx="1722465" cy="562908"/>
          </a:xfrm>
          <a:prstGeom prst="rect">
            <a:avLst/>
          </a:prstGeom>
        </p:spPr>
      </p:pic>
      <p:pic>
        <p:nvPicPr>
          <p:cNvPr id="8" name="Picture 36">
            <a:extLst>
              <a:ext uri="{FF2B5EF4-FFF2-40B4-BE49-F238E27FC236}">
                <a16:creationId xmlns:a16="http://schemas.microsoft.com/office/drawing/2014/main" id="{ADB565B2-D746-4DDA-9186-46484BBB9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22465" cy="688986"/>
          </a:xfrm>
          <a:prstGeom prst="rect">
            <a:avLst/>
          </a:prstGeom>
        </p:spPr>
      </p:pic>
      <p:pic>
        <p:nvPicPr>
          <p:cNvPr id="9" name="Picture 38">
            <a:extLst>
              <a:ext uri="{FF2B5EF4-FFF2-40B4-BE49-F238E27FC236}">
                <a16:creationId xmlns:a16="http://schemas.microsoft.com/office/drawing/2014/main" id="{725A218C-ADFC-4FC5-8D01-AD5B90193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000"/>
          <a:stretch/>
        </p:blipFill>
        <p:spPr>
          <a:xfrm>
            <a:off x="11330767" y="0"/>
            <a:ext cx="861233" cy="68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4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מדיה מקוונת 2" title="Self-efficacy (kung fu panda)">
            <a:hlinkClick r:id="" action="ppaction://media"/>
            <a:extLst>
              <a:ext uri="{FF2B5EF4-FFF2-40B4-BE49-F238E27FC236}">
                <a16:creationId xmlns:a16="http://schemas.microsoft.com/office/drawing/2014/main" id="{BCC2BEC5-14C8-4F0E-AA1E-6685D008FA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73917" y="941578"/>
            <a:ext cx="8844165" cy="4974843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0A607BE2-A748-4DA1-944B-1588887EC2A4}"/>
              </a:ext>
            </a:extLst>
          </p:cNvPr>
          <p:cNvSpPr/>
          <p:nvPr/>
        </p:nvSpPr>
        <p:spPr>
          <a:xfrm>
            <a:off x="2042265" y="267640"/>
            <a:ext cx="8107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altLang="ko-KR" sz="2400" dirty="0">
                <a:latin typeface="Assistant" panose="00000500000000000000" pitchFamily="2" charset="-79"/>
                <a:cs typeface="Assistant" panose="00000500000000000000" pitchFamily="2" charset="-79"/>
              </a:rPr>
              <a:t>איזה גורם מופיע בסרטון?</a:t>
            </a:r>
          </a:p>
        </p:txBody>
      </p:sp>
    </p:spTree>
    <p:extLst>
      <p:ext uri="{BB962C8B-B14F-4D97-AF65-F5344CB8AC3E}">
        <p14:creationId xmlns:p14="http://schemas.microsoft.com/office/powerpoint/2010/main" val="1437870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E362027D-6B27-4557-A555-70C2469CE015}"/>
              </a:ext>
            </a:extLst>
          </p:cNvPr>
          <p:cNvSpPr/>
          <p:nvPr/>
        </p:nvSpPr>
        <p:spPr>
          <a:xfrm>
            <a:off x="2042265" y="267640"/>
            <a:ext cx="8107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altLang="ko-KR" sz="2400" dirty="0">
                <a:latin typeface="Assistant" panose="00000500000000000000" pitchFamily="2" charset="-79"/>
                <a:cs typeface="Assistant" panose="00000500000000000000" pitchFamily="2" charset="-79"/>
              </a:rPr>
              <a:t>איזה גורם מופיע בסרטון?</a:t>
            </a:r>
          </a:p>
        </p:txBody>
      </p:sp>
      <p:pic>
        <p:nvPicPr>
          <p:cNvPr id="2" name="מדיה מקוונת 1" title="Lambs">
            <a:hlinkClick r:id="" action="ppaction://media"/>
            <a:extLst>
              <a:ext uri="{FF2B5EF4-FFF2-40B4-BE49-F238E27FC236}">
                <a16:creationId xmlns:a16="http://schemas.microsoft.com/office/drawing/2014/main" id="{AEA02300-AE2D-413A-8022-4B45081877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96676" y="1010631"/>
            <a:ext cx="8598648" cy="48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30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מדיה מקוונת 2" title="Head Up">
            <a:hlinkClick r:id="" action="ppaction://media"/>
            <a:extLst>
              <a:ext uri="{FF2B5EF4-FFF2-40B4-BE49-F238E27FC236}">
                <a16:creationId xmlns:a16="http://schemas.microsoft.com/office/drawing/2014/main" id="{925989B3-C3CA-4579-B6DF-6602D87BF9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96247" y="1126191"/>
            <a:ext cx="8187763" cy="4605617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1DC79BE8-FD48-42E5-8809-B963944BF25C}"/>
              </a:ext>
            </a:extLst>
          </p:cNvPr>
          <p:cNvSpPr/>
          <p:nvPr/>
        </p:nvSpPr>
        <p:spPr>
          <a:xfrm>
            <a:off x="2042265" y="267640"/>
            <a:ext cx="8107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altLang="ko-KR" sz="2400" dirty="0">
                <a:latin typeface="Assistant" panose="00000500000000000000" pitchFamily="2" charset="-79"/>
                <a:cs typeface="Assistant" panose="00000500000000000000" pitchFamily="2" charset="-79"/>
              </a:rPr>
              <a:t>איזה גורם מופיע בסרטון?</a:t>
            </a:r>
          </a:p>
        </p:txBody>
      </p:sp>
    </p:spTree>
    <p:extLst>
      <p:ext uri="{BB962C8B-B14F-4D97-AF65-F5344CB8AC3E}">
        <p14:creationId xmlns:p14="http://schemas.microsoft.com/office/powerpoint/2010/main" val="426963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מדיה מקוונת 1" title="Wildebeest from Birdbox Studio">
            <a:hlinkClick r:id="" action="ppaction://media"/>
            <a:extLst>
              <a:ext uri="{FF2B5EF4-FFF2-40B4-BE49-F238E27FC236}">
                <a16:creationId xmlns:a16="http://schemas.microsoft.com/office/drawing/2014/main" id="{9D3421F3-683D-4E4C-9550-1EF26B9D9A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75757" y="998864"/>
            <a:ext cx="8640486" cy="4860272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75CA30F9-C714-493C-B3CF-0514B605C2DF}"/>
              </a:ext>
            </a:extLst>
          </p:cNvPr>
          <p:cNvSpPr/>
          <p:nvPr/>
        </p:nvSpPr>
        <p:spPr>
          <a:xfrm>
            <a:off x="2042265" y="267640"/>
            <a:ext cx="8107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altLang="ko-KR" sz="2400" dirty="0">
                <a:latin typeface="Assistant" panose="00000500000000000000" pitchFamily="2" charset="-79"/>
                <a:cs typeface="Assistant" panose="00000500000000000000" pitchFamily="2" charset="-79"/>
              </a:rPr>
              <a:t>איזה גורם מופיע בסרטון?</a:t>
            </a:r>
          </a:p>
        </p:txBody>
      </p:sp>
    </p:spTree>
    <p:extLst>
      <p:ext uri="{BB962C8B-B14F-4D97-AF65-F5344CB8AC3E}">
        <p14:creationId xmlns:p14="http://schemas.microsoft.com/office/powerpoint/2010/main" val="803408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8F0928-BFDC-4B79-BB8B-6C0A3347D711}"/>
              </a:ext>
            </a:extLst>
          </p:cNvPr>
          <p:cNvSpPr txBox="1"/>
          <p:nvPr/>
        </p:nvSpPr>
        <p:spPr>
          <a:xfrm>
            <a:off x="3898900" y="1282700"/>
            <a:ext cx="7239000" cy="17112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אנשים מסיקים </a:t>
            </a:r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תחושת מסוגלות גבוהה 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מהצלחה בביצוע </a:t>
            </a:r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מטלה קשה </a:t>
            </a: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  <a:p>
            <a:pPr algn="r" rtl="1">
              <a:lnSpc>
                <a:spcPct val="150000"/>
              </a:lnSpc>
            </a:pP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שבה השקיעו </a:t>
            </a:r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מאמץ מינימלי</a:t>
            </a:r>
          </a:p>
          <a:p>
            <a:pPr algn="r" rtl="1">
              <a:lnSpc>
                <a:spcPct val="150000"/>
              </a:lnSpc>
            </a:pP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אולם הם מסיקים </a:t>
            </a:r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תחושת מסוגלות עצמית נמוכה </a:t>
            </a:r>
          </a:p>
          <a:p>
            <a:pPr algn="r" rtl="1">
              <a:lnSpc>
                <a:spcPct val="150000"/>
              </a:lnSpc>
            </a:pPr>
            <a:r>
              <a:rPr lang="he-IL" dirty="0">
                <a:latin typeface="Assistant" panose="00000500000000000000" pitchFamily="2" charset="-79"/>
                <a:cs typeface="Assistant" panose="00000500000000000000" pitchFamily="2" charset="-79"/>
              </a:rPr>
              <a:t>אם הם נאלצו </a:t>
            </a:r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לעבוד קשה בתנאים טובים על מנת להצליח במשימות קלות יחסית</a:t>
            </a:r>
            <a:endParaRPr lang="he-IL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7" name="גרפיקה 6" descr="תו מרכאות סוגר">
            <a:extLst>
              <a:ext uri="{FF2B5EF4-FFF2-40B4-BE49-F238E27FC236}">
                <a16:creationId xmlns:a16="http://schemas.microsoft.com/office/drawing/2014/main" id="{9AE831AD-D989-4013-B23A-B6F9A417C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090" y="825500"/>
            <a:ext cx="914400" cy="914400"/>
          </a:xfrm>
          <a:prstGeom prst="rect">
            <a:avLst/>
          </a:prstGeom>
        </p:spPr>
      </p:pic>
      <p:pic>
        <p:nvPicPr>
          <p:cNvPr id="8" name="גרפיקה 7" descr="תו מרכאות פותח">
            <a:extLst>
              <a:ext uri="{FF2B5EF4-FFF2-40B4-BE49-F238E27FC236}">
                <a16:creationId xmlns:a16="http://schemas.microsoft.com/office/drawing/2014/main" id="{FC36BF19-5683-491D-9C20-76DC44347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1700" y="2655363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06C0BA-9CCA-49A6-901D-4F6F1A7B3F76}"/>
              </a:ext>
            </a:extLst>
          </p:cNvPr>
          <p:cNvSpPr txBox="1"/>
          <p:nvPr/>
        </p:nvSpPr>
        <p:spPr>
          <a:xfrm>
            <a:off x="5041900" y="3451138"/>
            <a:ext cx="6096000" cy="13179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dirty="0">
                <a:latin typeface="Assistant" panose="00000500000000000000" pitchFamily="2" charset="-79"/>
                <a:cs typeface="Assistant" panose="00000500000000000000" pitchFamily="2" charset="-79"/>
              </a:rPr>
              <a:t>מה זה אומר בפועל?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latin typeface="Assistant" panose="00000500000000000000" pitchFamily="2" charset="-79"/>
                <a:cs typeface="Assistant" panose="00000500000000000000" pitchFamily="2" charset="-79"/>
              </a:rPr>
              <a:t>תנו דוגמה מהקהילה שלכם</a:t>
            </a:r>
          </a:p>
        </p:txBody>
      </p:sp>
    </p:spTree>
    <p:extLst>
      <p:ext uri="{BB962C8B-B14F-4D97-AF65-F5344CB8AC3E}">
        <p14:creationId xmlns:p14="http://schemas.microsoft.com/office/powerpoint/2010/main" val="4037808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977ACE3A-CF09-46B9-81BC-855CEA039C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6" b="11538"/>
          <a:stretch/>
        </p:blipFill>
        <p:spPr>
          <a:xfrm>
            <a:off x="0" y="0"/>
            <a:ext cx="12192000" cy="5920154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44D24CB8-EB33-4DC9-BB62-BE2B7C23C46B}"/>
              </a:ext>
            </a:extLst>
          </p:cNvPr>
          <p:cNvSpPr/>
          <p:nvPr/>
        </p:nvSpPr>
        <p:spPr>
          <a:xfrm>
            <a:off x="3500772" y="1237447"/>
            <a:ext cx="5410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מהי ההגדרה של </a:t>
            </a:r>
            <a:r>
              <a:rPr lang="he-IL" sz="32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מסוגלות עצמית?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C24AEFE7-192D-42FB-BF0F-136D221CEEB6}"/>
              </a:ext>
            </a:extLst>
          </p:cNvPr>
          <p:cNvSpPr/>
          <p:nvPr/>
        </p:nvSpPr>
        <p:spPr>
          <a:xfrm>
            <a:off x="3329354" y="2051483"/>
            <a:ext cx="1332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24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ועבורך?</a:t>
            </a:r>
          </a:p>
        </p:txBody>
      </p:sp>
      <p:pic>
        <p:nvPicPr>
          <p:cNvPr id="9" name="Picture 36">
            <a:extLst>
              <a:ext uri="{FF2B5EF4-FFF2-40B4-BE49-F238E27FC236}">
                <a16:creationId xmlns:a16="http://schemas.microsoft.com/office/drawing/2014/main" id="{C97DB5D0-1D1F-461E-8E66-EBDC7163E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22465" cy="688986"/>
          </a:xfrm>
          <a:prstGeom prst="rect">
            <a:avLst/>
          </a:prstGeom>
        </p:spPr>
      </p:pic>
      <p:pic>
        <p:nvPicPr>
          <p:cNvPr id="10" name="Picture 38">
            <a:extLst>
              <a:ext uri="{FF2B5EF4-FFF2-40B4-BE49-F238E27FC236}">
                <a16:creationId xmlns:a16="http://schemas.microsoft.com/office/drawing/2014/main" id="{1B124C95-4DB8-4C5F-B2ED-CE33E3FDF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000"/>
          <a:stretch/>
        </p:blipFill>
        <p:spPr>
          <a:xfrm>
            <a:off x="11330767" y="0"/>
            <a:ext cx="861233" cy="68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9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מלבן 24">
            <a:extLst>
              <a:ext uri="{FF2B5EF4-FFF2-40B4-BE49-F238E27FC236}">
                <a16:creationId xmlns:a16="http://schemas.microsoft.com/office/drawing/2014/main" id="{61F0DD55-872B-4A82-8991-6C4D0DA9ECEC}"/>
              </a:ext>
            </a:extLst>
          </p:cNvPr>
          <p:cNvSpPr/>
          <p:nvPr/>
        </p:nvSpPr>
        <p:spPr>
          <a:xfrm>
            <a:off x="1830820" y="2169557"/>
            <a:ext cx="8530360" cy="287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40000"/>
              </a:lnSpc>
            </a:pPr>
            <a:r>
              <a:rPr lang="he-IL" sz="2800" dirty="0">
                <a:latin typeface="Assistant" panose="00000500000000000000" pitchFamily="2" charset="-79"/>
                <a:cs typeface="Assistant" panose="00000500000000000000" pitchFamily="2" charset="-79"/>
              </a:rPr>
              <a:t>תחושת מסוגלות/חוללות היא האמונה של האדם </a:t>
            </a:r>
            <a:br>
              <a:rPr lang="he-IL" sz="2800" dirty="0">
                <a:latin typeface="Assistant" panose="00000500000000000000" pitchFamily="2" charset="-79"/>
                <a:cs typeface="Assistant" panose="00000500000000000000" pitchFamily="2" charset="-79"/>
              </a:rPr>
            </a:br>
            <a:r>
              <a:rPr lang="he-IL" sz="2800" dirty="0">
                <a:latin typeface="Assistant" panose="00000500000000000000" pitchFamily="2" charset="-79"/>
                <a:cs typeface="Assistant" panose="00000500000000000000" pitchFamily="2" charset="-79"/>
              </a:rPr>
              <a:t>בכך שהוא יכול לבצע בהצלחה התנהגות מסוימת הנדרשת כדי לקדם </a:t>
            </a:r>
            <a:r>
              <a:rPr lang="he-IL" sz="2800" b="1" dirty="0">
                <a:latin typeface="Assistant" panose="00000500000000000000" pitchFamily="2" charset="-79"/>
                <a:cs typeface="Assistant" panose="00000500000000000000" pitchFamily="2" charset="-79"/>
              </a:rPr>
              <a:t>תוצאה מסוימת רצויה.</a:t>
            </a:r>
          </a:p>
          <a:p>
            <a:pPr marL="457200" indent="-457200" rtl="1">
              <a:lnSpc>
                <a:spcPct val="140000"/>
              </a:lnSpc>
              <a:buFontTx/>
              <a:buChar char="-"/>
            </a:pPr>
            <a:r>
              <a:rPr lang="he-IL" sz="2000" i="1" dirty="0">
                <a:latin typeface="Assistant" panose="00000500000000000000" pitchFamily="2" charset="-79"/>
                <a:cs typeface="Assistant" panose="00000500000000000000" pitchFamily="2" charset="-79"/>
              </a:rPr>
              <a:t>בנדורה, 1977</a:t>
            </a:r>
          </a:p>
          <a:p>
            <a:pPr algn="r" rtl="1">
              <a:lnSpc>
                <a:spcPct val="140000"/>
              </a:lnSpc>
            </a:pPr>
            <a:endParaRPr lang="he-IL" sz="2800" i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3" name="גרפיקה 2" descr="תו מרכאות סוגר">
            <a:extLst>
              <a:ext uri="{FF2B5EF4-FFF2-40B4-BE49-F238E27FC236}">
                <a16:creationId xmlns:a16="http://schemas.microsoft.com/office/drawing/2014/main" id="{5B7FF791-3661-4045-9411-8552973A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9777" y="1828104"/>
            <a:ext cx="914400" cy="914400"/>
          </a:xfrm>
          <a:prstGeom prst="rect">
            <a:avLst/>
          </a:prstGeom>
        </p:spPr>
      </p:pic>
      <p:pic>
        <p:nvPicPr>
          <p:cNvPr id="5" name="גרפיקה 4" descr="תו מרכאות פותח">
            <a:extLst>
              <a:ext uri="{FF2B5EF4-FFF2-40B4-BE49-F238E27FC236}">
                <a16:creationId xmlns:a16="http://schemas.microsoft.com/office/drawing/2014/main" id="{9FACA3EB-FC5B-4781-83EC-5FD190516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0" y="35894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58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274FD684-0722-43F6-90D0-D50067AEE1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48"/>
          <a:stretch/>
        </p:blipFill>
        <p:spPr>
          <a:xfrm>
            <a:off x="0" y="-1270000"/>
            <a:ext cx="12192000" cy="7108092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32D5FFD5-5837-4F8A-B15D-75F4720885C8}"/>
              </a:ext>
            </a:extLst>
          </p:cNvPr>
          <p:cNvSpPr/>
          <p:nvPr/>
        </p:nvSpPr>
        <p:spPr>
          <a:xfrm>
            <a:off x="2773616" y="4144770"/>
            <a:ext cx="664476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he-IL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כמה פעמים אתם יכולים לקפוץ על רגל אחת</a:t>
            </a:r>
          </a:p>
          <a:p>
            <a:pPr algn="ctr" rtl="1"/>
            <a:r>
              <a:rPr lang="he-IL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במשך </a:t>
            </a:r>
            <a:r>
              <a:rPr lang="he-IL" sz="3200" b="1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30 שניות</a:t>
            </a:r>
            <a:r>
              <a:rPr lang="he-IL" sz="32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?</a:t>
            </a:r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CC9A842F-7D97-419C-8DC1-3BF6A3A13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22465" cy="688986"/>
          </a:xfrm>
          <a:prstGeom prst="rect">
            <a:avLst/>
          </a:prstGeom>
        </p:spPr>
      </p:pic>
      <p:pic>
        <p:nvPicPr>
          <p:cNvPr id="6" name="Picture 38">
            <a:extLst>
              <a:ext uri="{FF2B5EF4-FFF2-40B4-BE49-F238E27FC236}">
                <a16:creationId xmlns:a16="http://schemas.microsoft.com/office/drawing/2014/main" id="{D6186340-7DC0-4BB9-B823-98652CBDE2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000"/>
          <a:stretch/>
        </p:blipFill>
        <p:spPr>
          <a:xfrm>
            <a:off x="11330767" y="0"/>
            <a:ext cx="861233" cy="68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1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/>
        </p:nvSpPr>
        <p:spPr>
          <a:xfrm>
            <a:off x="10407626" y="1071273"/>
            <a:ext cx="15691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מעריך את יכולתו להתמודד בהצלחה </a:t>
            </a:r>
          </a:p>
          <a:p>
            <a:pPr algn="ctr"/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עם מטלה מסוימת כנמוכה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D0A4D7-5540-470D-B6BF-50639665E6F6}"/>
              </a:ext>
            </a:extLst>
          </p:cNvPr>
          <p:cNvSpPr txBox="1"/>
          <p:nvPr/>
        </p:nvSpPr>
        <p:spPr>
          <a:xfrm>
            <a:off x="3009460" y="179457"/>
            <a:ext cx="617307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dirty="0">
                <a:latin typeface="Assistant" panose="00000500000000000000" pitchFamily="2" charset="-79"/>
                <a:cs typeface="Assistant" panose="00000500000000000000" pitchFamily="2" charset="-79"/>
              </a:rPr>
              <a:t>איך משפיעה תחושת המסוגלות העצמית על ההתנהגות?</a:t>
            </a:r>
          </a:p>
        </p:txBody>
      </p:sp>
      <p:sp>
        <p:nvSpPr>
          <p:cNvPr id="51" name="מלבן 50">
            <a:extLst>
              <a:ext uri="{FF2B5EF4-FFF2-40B4-BE49-F238E27FC236}">
                <a16:creationId xmlns:a16="http://schemas.microsoft.com/office/drawing/2014/main" id="{3B47363D-6D99-4B35-BE8E-A94EA0FF5C80}"/>
              </a:ext>
            </a:extLst>
          </p:cNvPr>
          <p:cNvSpPr/>
          <p:nvPr/>
        </p:nvSpPr>
        <p:spPr>
          <a:xfrm>
            <a:off x="241470" y="1107240"/>
            <a:ext cx="1456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מעריך את יכולתו להתמודד בהצלחה </a:t>
            </a:r>
          </a:p>
          <a:p>
            <a:pPr algn="ctr"/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עם מטלה מסוימת כגבוהה</a:t>
            </a:r>
          </a:p>
        </p:txBody>
      </p:sp>
      <p:grpSp>
        <p:nvGrpSpPr>
          <p:cNvPr id="79" name="קבוצה 78">
            <a:extLst>
              <a:ext uri="{FF2B5EF4-FFF2-40B4-BE49-F238E27FC236}">
                <a16:creationId xmlns:a16="http://schemas.microsoft.com/office/drawing/2014/main" id="{AA65951F-082D-467B-9C59-F613F1EBEAF3}"/>
              </a:ext>
            </a:extLst>
          </p:cNvPr>
          <p:cNvGrpSpPr/>
          <p:nvPr/>
        </p:nvGrpSpPr>
        <p:grpSpPr>
          <a:xfrm>
            <a:off x="7986845" y="2146428"/>
            <a:ext cx="3331731" cy="4138407"/>
            <a:chOff x="7930570" y="2146428"/>
            <a:chExt cx="3331731" cy="4138407"/>
          </a:xfrm>
        </p:grpSpPr>
        <p:grpSp>
          <p:nvGrpSpPr>
            <p:cNvPr id="27" name="Group 30">
              <a:extLst>
                <a:ext uri="{FF2B5EF4-FFF2-40B4-BE49-F238E27FC236}">
                  <a16:creationId xmlns:a16="http://schemas.microsoft.com/office/drawing/2014/main" id="{3C8876F2-8785-4615-B7B8-FD72BBB95D93}"/>
                </a:ext>
              </a:extLst>
            </p:cNvPr>
            <p:cNvGrpSpPr/>
            <p:nvPr/>
          </p:nvGrpSpPr>
          <p:grpSpPr>
            <a:xfrm>
              <a:off x="7930570" y="2146428"/>
              <a:ext cx="3331731" cy="4057206"/>
              <a:chOff x="0" y="0"/>
              <a:chExt cx="812800" cy="906129"/>
            </a:xfrm>
          </p:grpSpPr>
          <p:sp>
            <p:nvSpPr>
              <p:cNvPr id="28" name="Freeform 31">
                <a:extLst>
                  <a:ext uri="{FF2B5EF4-FFF2-40B4-BE49-F238E27FC236}">
                    <a16:creationId xmlns:a16="http://schemas.microsoft.com/office/drawing/2014/main" id="{D7B76A66-4004-4C42-9201-ED9236B1FEB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90612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906129">
                    <a:moveTo>
                      <a:pt x="52084" y="0"/>
                    </a:moveTo>
                    <a:lnTo>
                      <a:pt x="760716" y="0"/>
                    </a:lnTo>
                    <a:cubicBezTo>
                      <a:pt x="789481" y="0"/>
                      <a:pt x="812800" y="23319"/>
                      <a:pt x="812800" y="52084"/>
                    </a:cubicBezTo>
                    <a:lnTo>
                      <a:pt x="812800" y="854045"/>
                    </a:lnTo>
                    <a:cubicBezTo>
                      <a:pt x="812800" y="867858"/>
                      <a:pt x="807313" y="881106"/>
                      <a:pt x="797545" y="890874"/>
                    </a:cubicBezTo>
                    <a:cubicBezTo>
                      <a:pt x="787777" y="900641"/>
                      <a:pt x="774529" y="906129"/>
                      <a:pt x="760716" y="906129"/>
                    </a:cubicBezTo>
                    <a:lnTo>
                      <a:pt x="52084" y="906129"/>
                    </a:lnTo>
                    <a:cubicBezTo>
                      <a:pt x="23319" y="906129"/>
                      <a:pt x="0" y="882810"/>
                      <a:pt x="0" y="854045"/>
                    </a:cubicBezTo>
                    <a:lnTo>
                      <a:pt x="0" y="52084"/>
                    </a:lnTo>
                    <a:cubicBezTo>
                      <a:pt x="0" y="23319"/>
                      <a:pt x="23319" y="0"/>
                      <a:pt x="52084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>
                <a:solidFill>
                  <a:srgbClr val="DFE0DF"/>
                </a:solidFill>
              </a:ln>
            </p:spPr>
          </p:sp>
          <p:sp>
            <p:nvSpPr>
              <p:cNvPr id="29" name="TextBox 32">
                <a:extLst>
                  <a:ext uri="{FF2B5EF4-FFF2-40B4-BE49-F238E27FC236}">
                    <a16:creationId xmlns:a16="http://schemas.microsoft.com/office/drawing/2014/main" id="{4E72AD93-43EA-43B8-AEB7-006FBDB54CB8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38" name="AutoShape 53">
              <a:extLst>
                <a:ext uri="{FF2B5EF4-FFF2-40B4-BE49-F238E27FC236}">
                  <a16:creationId xmlns:a16="http://schemas.microsoft.com/office/drawing/2014/main" id="{728AA128-4FAF-4D0A-884F-F08BD56F7860}"/>
                </a:ext>
              </a:extLst>
            </p:cNvPr>
            <p:cNvSpPr/>
            <p:nvPr/>
          </p:nvSpPr>
          <p:spPr>
            <a:xfrm>
              <a:off x="8359806" y="3172169"/>
              <a:ext cx="2446072" cy="19525"/>
            </a:xfrm>
            <a:prstGeom prst="line">
              <a:avLst/>
            </a:prstGeom>
            <a:ln w="9525" cap="flat">
              <a:solidFill>
                <a:srgbClr val="DFE0D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54">
              <a:extLst>
                <a:ext uri="{FF2B5EF4-FFF2-40B4-BE49-F238E27FC236}">
                  <a16:creationId xmlns:a16="http://schemas.microsoft.com/office/drawing/2014/main" id="{7454E5C7-2C13-4EE6-B678-840C58807FF9}"/>
                </a:ext>
              </a:extLst>
            </p:cNvPr>
            <p:cNvSpPr/>
            <p:nvPr/>
          </p:nvSpPr>
          <p:spPr>
            <a:xfrm>
              <a:off x="8359806" y="3574446"/>
              <a:ext cx="2446072" cy="19524"/>
            </a:xfrm>
            <a:prstGeom prst="line">
              <a:avLst/>
            </a:prstGeom>
            <a:ln w="9525" cap="flat">
              <a:solidFill>
                <a:srgbClr val="DFE0D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DF17787-F5D2-4931-8C46-65C74C58D124}"/>
                </a:ext>
              </a:extLst>
            </p:cNvPr>
            <p:cNvSpPr txBox="1"/>
            <p:nvPr/>
          </p:nvSpPr>
          <p:spPr>
            <a:xfrm>
              <a:off x="8102060" y="2242129"/>
              <a:ext cx="296156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dirty="0" err="1">
                  <a:latin typeface="Assistant" panose="00000500000000000000" pitchFamily="2" charset="-79"/>
                  <a:cs typeface="Assistant" panose="00000500000000000000" pitchFamily="2" charset="-79"/>
                </a:rPr>
                <a:t>נטיה</a:t>
              </a:r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 לחשוב שמשימות הן קשות מכפי שהן מה שמשפיע על תכנון וביצוע המשימה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2BC645E-5006-4970-8043-BE1DAE2EA3D6}"/>
                </a:ext>
              </a:extLst>
            </p:cNvPr>
            <p:cNvSpPr txBox="1"/>
            <p:nvPr/>
          </p:nvSpPr>
          <p:spPr>
            <a:xfrm>
              <a:off x="8102060" y="3198404"/>
              <a:ext cx="296156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מוטיבציה נמוכה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82DAC50-E5F9-4C3F-8D1D-7AA57C31E0EB}"/>
                </a:ext>
              </a:extLst>
            </p:cNvPr>
            <p:cNvSpPr txBox="1"/>
            <p:nvPr/>
          </p:nvSpPr>
          <p:spPr>
            <a:xfrm>
              <a:off x="8102060" y="3600680"/>
              <a:ext cx="29615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היעדר רצון להשקיע מאמצים בביצוע המשימה</a:t>
              </a:r>
            </a:p>
          </p:txBody>
        </p:sp>
        <p:sp>
          <p:nvSpPr>
            <p:cNvPr id="61" name="AutoShape 54">
              <a:extLst>
                <a:ext uri="{FF2B5EF4-FFF2-40B4-BE49-F238E27FC236}">
                  <a16:creationId xmlns:a16="http://schemas.microsoft.com/office/drawing/2014/main" id="{9358BCEB-CFDC-4AD5-B24A-D0665BAE6FB6}"/>
                </a:ext>
              </a:extLst>
            </p:cNvPr>
            <p:cNvSpPr/>
            <p:nvPr/>
          </p:nvSpPr>
          <p:spPr>
            <a:xfrm>
              <a:off x="8359806" y="4253721"/>
              <a:ext cx="2446072" cy="19524"/>
            </a:xfrm>
            <a:prstGeom prst="line">
              <a:avLst/>
            </a:prstGeom>
            <a:ln w="9525" cap="flat">
              <a:solidFill>
                <a:srgbClr val="DFE0D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AA91A0F-E97F-40C5-B1D7-F1C997E50647}"/>
                </a:ext>
              </a:extLst>
            </p:cNvPr>
            <p:cNvSpPr txBox="1"/>
            <p:nvPr/>
          </p:nvSpPr>
          <p:spPr>
            <a:xfrm>
              <a:off x="8102060" y="4279955"/>
              <a:ext cx="29615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נוטים לחוש פחות שליטה על התנהלות חייהם.</a:t>
              </a:r>
            </a:p>
          </p:txBody>
        </p:sp>
        <p:sp>
          <p:nvSpPr>
            <p:cNvPr id="63" name="AutoShape 54">
              <a:extLst>
                <a:ext uri="{FF2B5EF4-FFF2-40B4-BE49-F238E27FC236}">
                  <a16:creationId xmlns:a16="http://schemas.microsoft.com/office/drawing/2014/main" id="{B8D47594-4946-45BD-8FA7-107A1F914919}"/>
                </a:ext>
              </a:extLst>
            </p:cNvPr>
            <p:cNvSpPr/>
            <p:nvPr/>
          </p:nvSpPr>
          <p:spPr>
            <a:xfrm>
              <a:off x="8359806" y="4932996"/>
              <a:ext cx="2446072" cy="19524"/>
            </a:xfrm>
            <a:prstGeom prst="line">
              <a:avLst/>
            </a:prstGeom>
            <a:ln w="9525" cap="flat">
              <a:solidFill>
                <a:srgbClr val="DFE0D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51AA856-D8E9-4182-9FB1-3D9110A7EAAB}"/>
                </a:ext>
              </a:extLst>
            </p:cNvPr>
            <p:cNvSpPr txBox="1"/>
            <p:nvPr/>
          </p:nvSpPr>
          <p:spPr>
            <a:xfrm>
              <a:off x="8102060" y="4959230"/>
              <a:ext cx="29615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נטייה לייחס את ההצלחות למקורות חיצוניים</a:t>
              </a:r>
              <a:r>
                <a:rPr lang="he-IL" sz="1400" dirty="0">
                  <a:latin typeface="Assistant" panose="00000500000000000000" pitchFamily="2" charset="-79"/>
                  <a:cs typeface="Assistant" panose="00000500000000000000" pitchFamily="2" charset="-79"/>
                </a:rPr>
                <a:t> ("המבחן היה קל")</a:t>
              </a:r>
              <a:endParaRPr lang="he-IL" dirty="0"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  <p:sp>
          <p:nvSpPr>
            <p:cNvPr id="65" name="AutoShape 54">
              <a:extLst>
                <a:ext uri="{FF2B5EF4-FFF2-40B4-BE49-F238E27FC236}">
                  <a16:creationId xmlns:a16="http://schemas.microsoft.com/office/drawing/2014/main" id="{AE270B09-0D58-444F-AC13-A3C167E11349}"/>
                </a:ext>
              </a:extLst>
            </p:cNvPr>
            <p:cNvSpPr/>
            <p:nvPr/>
          </p:nvSpPr>
          <p:spPr>
            <a:xfrm>
              <a:off x="8359806" y="5612271"/>
              <a:ext cx="2446072" cy="19524"/>
            </a:xfrm>
            <a:prstGeom prst="line">
              <a:avLst/>
            </a:prstGeom>
            <a:ln w="9525" cap="flat">
              <a:solidFill>
                <a:srgbClr val="DFE0D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6D11BAB-951B-4566-9FA8-C600644D50B6}"/>
                </a:ext>
              </a:extLst>
            </p:cNvPr>
            <p:cNvSpPr txBox="1"/>
            <p:nvPr/>
          </p:nvSpPr>
          <p:spPr>
            <a:xfrm>
              <a:off x="8102060" y="5638504"/>
              <a:ext cx="29615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נטייה לייחס את הכישלון למקורות פנימיים </a:t>
              </a:r>
              <a:r>
                <a:rPr lang="he-IL" sz="1400" dirty="0">
                  <a:latin typeface="Assistant" panose="00000500000000000000" pitchFamily="2" charset="-79"/>
                  <a:cs typeface="Assistant" panose="00000500000000000000" pitchFamily="2" charset="-79"/>
                </a:rPr>
                <a:t>("אני אידיוט")</a:t>
              </a:r>
              <a:endParaRPr lang="he-IL" dirty="0"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  <p:grpSp>
        <p:nvGrpSpPr>
          <p:cNvPr id="80" name="קבוצה 79">
            <a:extLst>
              <a:ext uri="{FF2B5EF4-FFF2-40B4-BE49-F238E27FC236}">
                <a16:creationId xmlns:a16="http://schemas.microsoft.com/office/drawing/2014/main" id="{927CB2F3-559A-4E64-9CE1-520F582EBF80}"/>
              </a:ext>
            </a:extLst>
          </p:cNvPr>
          <p:cNvGrpSpPr/>
          <p:nvPr/>
        </p:nvGrpSpPr>
        <p:grpSpPr>
          <a:xfrm>
            <a:off x="873426" y="2146428"/>
            <a:ext cx="3331731" cy="4068344"/>
            <a:chOff x="873426" y="2146428"/>
            <a:chExt cx="3331731" cy="4068344"/>
          </a:xfrm>
        </p:grpSpPr>
        <p:grpSp>
          <p:nvGrpSpPr>
            <p:cNvPr id="43" name="Group 30">
              <a:extLst>
                <a:ext uri="{FF2B5EF4-FFF2-40B4-BE49-F238E27FC236}">
                  <a16:creationId xmlns:a16="http://schemas.microsoft.com/office/drawing/2014/main" id="{B9DBA885-26CE-45A2-B114-CC15636EEE8B}"/>
                </a:ext>
              </a:extLst>
            </p:cNvPr>
            <p:cNvGrpSpPr/>
            <p:nvPr/>
          </p:nvGrpSpPr>
          <p:grpSpPr>
            <a:xfrm>
              <a:off x="873426" y="2146428"/>
              <a:ext cx="3331731" cy="4032000"/>
              <a:chOff x="0" y="0"/>
              <a:chExt cx="812800" cy="906129"/>
            </a:xfrm>
          </p:grpSpPr>
          <p:sp>
            <p:nvSpPr>
              <p:cNvPr id="44" name="Freeform 31">
                <a:extLst>
                  <a:ext uri="{FF2B5EF4-FFF2-40B4-BE49-F238E27FC236}">
                    <a16:creationId xmlns:a16="http://schemas.microsoft.com/office/drawing/2014/main" id="{954AF0E6-CB22-4AE3-A345-21B7AC76886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90612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906129">
                    <a:moveTo>
                      <a:pt x="52084" y="0"/>
                    </a:moveTo>
                    <a:lnTo>
                      <a:pt x="760716" y="0"/>
                    </a:lnTo>
                    <a:cubicBezTo>
                      <a:pt x="789481" y="0"/>
                      <a:pt x="812800" y="23319"/>
                      <a:pt x="812800" y="52084"/>
                    </a:cubicBezTo>
                    <a:lnTo>
                      <a:pt x="812800" y="854045"/>
                    </a:lnTo>
                    <a:cubicBezTo>
                      <a:pt x="812800" y="867858"/>
                      <a:pt x="807313" y="881106"/>
                      <a:pt x="797545" y="890874"/>
                    </a:cubicBezTo>
                    <a:cubicBezTo>
                      <a:pt x="787777" y="900641"/>
                      <a:pt x="774529" y="906129"/>
                      <a:pt x="760716" y="906129"/>
                    </a:cubicBezTo>
                    <a:lnTo>
                      <a:pt x="52084" y="906129"/>
                    </a:lnTo>
                    <a:cubicBezTo>
                      <a:pt x="23319" y="906129"/>
                      <a:pt x="0" y="882810"/>
                      <a:pt x="0" y="854045"/>
                    </a:cubicBezTo>
                    <a:lnTo>
                      <a:pt x="0" y="52084"/>
                    </a:lnTo>
                    <a:cubicBezTo>
                      <a:pt x="0" y="23319"/>
                      <a:pt x="23319" y="0"/>
                      <a:pt x="52084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>
                <a:solidFill>
                  <a:srgbClr val="DFE0DF"/>
                </a:solidFill>
              </a:ln>
            </p:spPr>
          </p:sp>
          <p:sp>
            <p:nvSpPr>
              <p:cNvPr id="45" name="TextBox 32">
                <a:extLst>
                  <a:ext uri="{FF2B5EF4-FFF2-40B4-BE49-F238E27FC236}">
                    <a16:creationId xmlns:a16="http://schemas.microsoft.com/office/drawing/2014/main" id="{F91038D9-6E95-4A28-9A09-A7B4C9FAEBB0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67" name="AutoShape 53">
              <a:extLst>
                <a:ext uri="{FF2B5EF4-FFF2-40B4-BE49-F238E27FC236}">
                  <a16:creationId xmlns:a16="http://schemas.microsoft.com/office/drawing/2014/main" id="{ABF235F0-4826-4C27-8376-B2491E114621}"/>
                </a:ext>
              </a:extLst>
            </p:cNvPr>
            <p:cNvSpPr/>
            <p:nvPr/>
          </p:nvSpPr>
          <p:spPr>
            <a:xfrm>
              <a:off x="1304938" y="2774557"/>
              <a:ext cx="2446072" cy="19525"/>
            </a:xfrm>
            <a:prstGeom prst="line">
              <a:avLst/>
            </a:prstGeom>
            <a:ln w="9525" cap="flat">
              <a:solidFill>
                <a:srgbClr val="DFE0D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54">
              <a:extLst>
                <a:ext uri="{FF2B5EF4-FFF2-40B4-BE49-F238E27FC236}">
                  <a16:creationId xmlns:a16="http://schemas.microsoft.com/office/drawing/2014/main" id="{0B48C400-319E-4BCA-A503-9BC4BE597C55}"/>
                </a:ext>
              </a:extLst>
            </p:cNvPr>
            <p:cNvSpPr/>
            <p:nvPr/>
          </p:nvSpPr>
          <p:spPr>
            <a:xfrm>
              <a:off x="1304938" y="3176834"/>
              <a:ext cx="2446072" cy="19524"/>
            </a:xfrm>
            <a:prstGeom prst="line">
              <a:avLst/>
            </a:prstGeom>
            <a:ln w="9525" cap="flat">
              <a:solidFill>
                <a:srgbClr val="DFE0D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573D25E-61A1-4B72-844B-C2205EA2E101}"/>
                </a:ext>
              </a:extLst>
            </p:cNvPr>
            <p:cNvSpPr txBox="1"/>
            <p:nvPr/>
          </p:nvSpPr>
          <p:spPr>
            <a:xfrm>
              <a:off x="1047192" y="2172066"/>
              <a:ext cx="29615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מוכן להתמודד עם אתגרים ומשימות קשות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BE12222-186E-4957-8729-8DD7EFA98FA4}"/>
                </a:ext>
              </a:extLst>
            </p:cNvPr>
            <p:cNvSpPr txBox="1"/>
            <p:nvPr/>
          </p:nvSpPr>
          <p:spPr>
            <a:xfrm>
              <a:off x="1047192" y="2800792"/>
              <a:ext cx="296156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מוטיבציה גבוהה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3166E24-B000-48FC-BD03-CF062A3E42D2}"/>
                </a:ext>
              </a:extLst>
            </p:cNvPr>
            <p:cNvSpPr txBox="1"/>
            <p:nvPr/>
          </p:nvSpPr>
          <p:spPr>
            <a:xfrm>
              <a:off x="1047192" y="3203068"/>
              <a:ext cx="29615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נטייה להשקיע מאמצים בביצוע המשימה</a:t>
              </a:r>
            </a:p>
          </p:txBody>
        </p:sp>
        <p:sp>
          <p:nvSpPr>
            <p:cNvPr id="72" name="AutoShape 54">
              <a:extLst>
                <a:ext uri="{FF2B5EF4-FFF2-40B4-BE49-F238E27FC236}">
                  <a16:creationId xmlns:a16="http://schemas.microsoft.com/office/drawing/2014/main" id="{C807A9FE-CF1E-472B-B11F-0AF976B9B23A}"/>
                </a:ext>
              </a:extLst>
            </p:cNvPr>
            <p:cNvSpPr/>
            <p:nvPr/>
          </p:nvSpPr>
          <p:spPr>
            <a:xfrm>
              <a:off x="1304938" y="3856109"/>
              <a:ext cx="2446072" cy="19524"/>
            </a:xfrm>
            <a:prstGeom prst="line">
              <a:avLst/>
            </a:prstGeom>
            <a:ln w="9525" cap="flat">
              <a:solidFill>
                <a:srgbClr val="DFE0D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E2BF193-C761-4DBF-B368-7922F88EA031}"/>
                </a:ext>
              </a:extLst>
            </p:cNvPr>
            <p:cNvSpPr txBox="1"/>
            <p:nvPr/>
          </p:nvSpPr>
          <p:spPr>
            <a:xfrm>
              <a:off x="1072101" y="3922224"/>
              <a:ext cx="2787798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נוטים לחוש שליטה גבוהה על חייהם, ופעולותיהם שלהם הן שמשפיעות על חייהם</a:t>
              </a:r>
            </a:p>
          </p:txBody>
        </p:sp>
        <p:sp>
          <p:nvSpPr>
            <p:cNvPr id="74" name="AutoShape 54">
              <a:extLst>
                <a:ext uri="{FF2B5EF4-FFF2-40B4-BE49-F238E27FC236}">
                  <a16:creationId xmlns:a16="http://schemas.microsoft.com/office/drawing/2014/main" id="{604C8D01-32D5-4D44-B3C2-B305C5D14B1C}"/>
                </a:ext>
              </a:extLst>
            </p:cNvPr>
            <p:cNvSpPr/>
            <p:nvPr/>
          </p:nvSpPr>
          <p:spPr>
            <a:xfrm>
              <a:off x="1304938" y="4862933"/>
              <a:ext cx="2446072" cy="19524"/>
            </a:xfrm>
            <a:prstGeom prst="line">
              <a:avLst/>
            </a:prstGeom>
            <a:ln w="9525" cap="flat">
              <a:solidFill>
                <a:srgbClr val="DFE0D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677559C-9D18-44C7-9E82-4672A3C5E029}"/>
                </a:ext>
              </a:extLst>
            </p:cNvPr>
            <p:cNvSpPr txBox="1"/>
            <p:nvPr/>
          </p:nvSpPr>
          <p:spPr>
            <a:xfrm>
              <a:off x="1047192" y="4889167"/>
              <a:ext cx="29615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נטייה לייחס כישלונות למקורות חיצוניים </a:t>
              </a:r>
              <a:r>
                <a:rPr lang="he-IL" sz="1400" dirty="0">
                  <a:latin typeface="Assistant" panose="00000500000000000000" pitchFamily="2" charset="-79"/>
                  <a:cs typeface="Assistant" panose="00000500000000000000" pitchFamily="2" charset="-79"/>
                </a:rPr>
                <a:t>("הייתי חולה")</a:t>
              </a:r>
              <a:endParaRPr lang="he-IL" dirty="0"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  <p:sp>
          <p:nvSpPr>
            <p:cNvPr id="76" name="AutoShape 54">
              <a:extLst>
                <a:ext uri="{FF2B5EF4-FFF2-40B4-BE49-F238E27FC236}">
                  <a16:creationId xmlns:a16="http://schemas.microsoft.com/office/drawing/2014/main" id="{66E7B51B-8ECE-4DBE-AE6C-3EF7B3F2060E}"/>
                </a:ext>
              </a:extLst>
            </p:cNvPr>
            <p:cNvSpPr/>
            <p:nvPr/>
          </p:nvSpPr>
          <p:spPr>
            <a:xfrm>
              <a:off x="1304938" y="5542208"/>
              <a:ext cx="2446072" cy="19524"/>
            </a:xfrm>
            <a:prstGeom prst="line">
              <a:avLst/>
            </a:prstGeom>
            <a:ln w="9525" cap="flat">
              <a:solidFill>
                <a:srgbClr val="DFE0D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A3F6409-056F-4BFA-8667-ECDE426583B4}"/>
                </a:ext>
              </a:extLst>
            </p:cNvPr>
            <p:cNvSpPr txBox="1"/>
            <p:nvPr/>
          </p:nvSpPr>
          <p:spPr>
            <a:xfrm>
              <a:off x="1047192" y="5568441"/>
              <a:ext cx="296156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נטייה לייחס את ההצלחות למקורות פנימיים </a:t>
              </a:r>
              <a:r>
                <a:rPr lang="he-IL" sz="1400" dirty="0">
                  <a:latin typeface="Assistant" panose="00000500000000000000" pitchFamily="2" charset="-79"/>
                  <a:cs typeface="Assistant" panose="00000500000000000000" pitchFamily="2" charset="-79"/>
                </a:rPr>
                <a:t>("אני חכם")</a:t>
              </a:r>
              <a:endParaRPr lang="he-IL" dirty="0"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</p:grpSp>
      <p:grpSp>
        <p:nvGrpSpPr>
          <p:cNvPr id="60" name="קבוצה 59">
            <a:extLst>
              <a:ext uri="{FF2B5EF4-FFF2-40B4-BE49-F238E27FC236}">
                <a16:creationId xmlns:a16="http://schemas.microsoft.com/office/drawing/2014/main" id="{F009DFEB-3B68-4B9B-8675-FB3F798FB24A}"/>
              </a:ext>
            </a:extLst>
          </p:cNvPr>
          <p:cNvGrpSpPr/>
          <p:nvPr/>
        </p:nvGrpSpPr>
        <p:grpSpPr>
          <a:xfrm>
            <a:off x="1591960" y="597215"/>
            <a:ext cx="9008081" cy="1666380"/>
            <a:chOff x="1543389" y="597215"/>
            <a:chExt cx="9008081" cy="1666380"/>
          </a:xfrm>
        </p:grpSpPr>
        <p:sp>
          <p:nvSpPr>
            <p:cNvPr id="20" name="AutoShape 11">
              <a:extLst>
                <a:ext uri="{FF2B5EF4-FFF2-40B4-BE49-F238E27FC236}">
                  <a16:creationId xmlns:a16="http://schemas.microsoft.com/office/drawing/2014/main" id="{70DCE548-9E3A-4D74-B02A-52BCB335D726}"/>
                </a:ext>
              </a:extLst>
            </p:cNvPr>
            <p:cNvSpPr/>
            <p:nvPr/>
          </p:nvSpPr>
          <p:spPr>
            <a:xfrm>
              <a:off x="2500678" y="1442115"/>
              <a:ext cx="7696138" cy="0"/>
            </a:xfrm>
            <a:prstGeom prst="line">
              <a:avLst/>
            </a:prstGeom>
            <a:ln w="38100" cap="flat">
              <a:solidFill>
                <a:srgbClr val="3C5679"/>
              </a:solidFill>
              <a:prstDash val="sysDot"/>
              <a:headEnd type="none" w="sm" len="sm"/>
              <a:tailEnd type="none" w="sm" len="sm"/>
            </a:ln>
          </p:spPr>
        </p:sp>
        <p:grpSp>
          <p:nvGrpSpPr>
            <p:cNvPr id="59" name="קבוצה 58">
              <a:extLst>
                <a:ext uri="{FF2B5EF4-FFF2-40B4-BE49-F238E27FC236}">
                  <a16:creationId xmlns:a16="http://schemas.microsoft.com/office/drawing/2014/main" id="{C0E99C62-DAAB-4BDB-A378-6850F33B10F7}"/>
                </a:ext>
              </a:extLst>
            </p:cNvPr>
            <p:cNvGrpSpPr/>
            <p:nvPr/>
          </p:nvGrpSpPr>
          <p:grpSpPr>
            <a:xfrm>
              <a:off x="8636889" y="597215"/>
              <a:ext cx="1914581" cy="1666380"/>
              <a:chOff x="8636889" y="597215"/>
              <a:chExt cx="1914581" cy="1666380"/>
            </a:xfrm>
          </p:grpSpPr>
          <p:grpSp>
            <p:nvGrpSpPr>
              <p:cNvPr id="24" name="Group 18">
                <a:extLst>
                  <a:ext uri="{FF2B5EF4-FFF2-40B4-BE49-F238E27FC236}">
                    <a16:creationId xmlns:a16="http://schemas.microsoft.com/office/drawing/2014/main" id="{8D575C7A-1858-4351-99C7-961FE37C0962}"/>
                  </a:ext>
                </a:extLst>
              </p:cNvPr>
              <p:cNvGrpSpPr/>
              <p:nvPr/>
            </p:nvGrpSpPr>
            <p:grpSpPr>
              <a:xfrm>
                <a:off x="8760989" y="597215"/>
                <a:ext cx="1666380" cy="1666380"/>
                <a:chOff x="0" y="0"/>
                <a:chExt cx="812800" cy="812800"/>
              </a:xfrm>
            </p:grpSpPr>
            <p:sp>
              <p:nvSpPr>
                <p:cNvPr id="25" name="Freeform 19">
                  <a:extLst>
                    <a:ext uri="{FF2B5EF4-FFF2-40B4-BE49-F238E27FC236}">
                      <a16:creationId xmlns:a16="http://schemas.microsoft.com/office/drawing/2014/main" id="{CDD33B44-80EF-4462-94EC-BA145CCF4FCE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ECF0F3"/>
                </a:solidFill>
              </p:spPr>
            </p:sp>
            <p:sp>
              <p:nvSpPr>
                <p:cNvPr id="26" name="TextBox 20">
                  <a:extLst>
                    <a:ext uri="{FF2B5EF4-FFF2-40B4-BE49-F238E27FC236}">
                      <a16:creationId xmlns:a16="http://schemas.microsoft.com/office/drawing/2014/main" id="{2C087407-8658-4F0E-8CA8-FA802AE09E96}"/>
                    </a:ext>
                  </a:extLst>
                </p:cNvPr>
                <p:cNvSpPr txBox="1"/>
                <p:nvPr/>
              </p:nvSpPr>
              <p:spPr>
                <a:xfrm>
                  <a:off x="76200" y="19050"/>
                  <a:ext cx="660400" cy="717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359"/>
                    </a:lnSpc>
                  </a:pPr>
                  <a:endParaRPr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8636889" y="1107240"/>
                <a:ext cx="1914581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dirty="0">
                    <a:latin typeface="Assistant" panose="00000500000000000000" pitchFamily="2" charset="-79"/>
                    <a:cs typeface="Assistant" panose="00000500000000000000" pitchFamily="2" charset="-79"/>
                  </a:rPr>
                  <a:t>מסוגלות עצמית נמוכה</a:t>
                </a:r>
              </a:p>
            </p:txBody>
          </p:sp>
        </p:grpSp>
        <p:grpSp>
          <p:nvGrpSpPr>
            <p:cNvPr id="52" name="קבוצה 51">
              <a:extLst>
                <a:ext uri="{FF2B5EF4-FFF2-40B4-BE49-F238E27FC236}">
                  <a16:creationId xmlns:a16="http://schemas.microsoft.com/office/drawing/2014/main" id="{3C001F9E-A06F-4E28-8B66-7E1F964D5FDC}"/>
                </a:ext>
              </a:extLst>
            </p:cNvPr>
            <p:cNvGrpSpPr/>
            <p:nvPr/>
          </p:nvGrpSpPr>
          <p:grpSpPr>
            <a:xfrm>
              <a:off x="1543389" y="597215"/>
              <a:ext cx="1914581" cy="1666380"/>
              <a:chOff x="1543389" y="597215"/>
              <a:chExt cx="1914581" cy="1666380"/>
            </a:xfrm>
          </p:grpSpPr>
          <p:grpSp>
            <p:nvGrpSpPr>
              <p:cNvPr id="33" name="Group 18">
                <a:extLst>
                  <a:ext uri="{FF2B5EF4-FFF2-40B4-BE49-F238E27FC236}">
                    <a16:creationId xmlns:a16="http://schemas.microsoft.com/office/drawing/2014/main" id="{79115DF8-ED02-412E-8C5C-B2319B969FAE}"/>
                  </a:ext>
                </a:extLst>
              </p:cNvPr>
              <p:cNvGrpSpPr/>
              <p:nvPr/>
            </p:nvGrpSpPr>
            <p:grpSpPr>
              <a:xfrm>
                <a:off x="1667489" y="597215"/>
                <a:ext cx="1666380" cy="1666380"/>
                <a:chOff x="0" y="0"/>
                <a:chExt cx="812800" cy="812800"/>
              </a:xfrm>
            </p:grpSpPr>
            <p:sp>
              <p:nvSpPr>
                <p:cNvPr id="35" name="Freeform 19">
                  <a:extLst>
                    <a:ext uri="{FF2B5EF4-FFF2-40B4-BE49-F238E27FC236}">
                      <a16:creationId xmlns:a16="http://schemas.microsoft.com/office/drawing/2014/main" id="{8A21E4FB-821A-44A7-907F-5115DF0F31E2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ECF0F3"/>
                </a:solidFill>
              </p:spPr>
            </p:sp>
            <p:sp>
              <p:nvSpPr>
                <p:cNvPr id="36" name="TextBox 20">
                  <a:extLst>
                    <a:ext uri="{FF2B5EF4-FFF2-40B4-BE49-F238E27FC236}">
                      <a16:creationId xmlns:a16="http://schemas.microsoft.com/office/drawing/2014/main" id="{FB3F5F5C-C394-40A6-90F2-8C7C96375DDA}"/>
                    </a:ext>
                  </a:extLst>
                </p:cNvPr>
                <p:cNvSpPr txBox="1"/>
                <p:nvPr/>
              </p:nvSpPr>
              <p:spPr>
                <a:xfrm>
                  <a:off x="76200" y="19050"/>
                  <a:ext cx="660400" cy="717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359"/>
                    </a:lnSpc>
                  </a:pPr>
                  <a:endParaRPr/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93A2ED1-A6B1-4A02-856F-7FB6B7D361A8}"/>
                  </a:ext>
                </a:extLst>
              </p:cNvPr>
              <p:cNvSpPr txBox="1"/>
              <p:nvPr/>
            </p:nvSpPr>
            <p:spPr>
              <a:xfrm>
                <a:off x="1543389" y="1107240"/>
                <a:ext cx="1914581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dirty="0">
                    <a:latin typeface="Assistant" panose="00000500000000000000" pitchFamily="2" charset="-79"/>
                    <a:cs typeface="Assistant" panose="00000500000000000000" pitchFamily="2" charset="-79"/>
                  </a:rPr>
                  <a:t>מסוגלות עצמית גבוהה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312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/>
        </p:nvSpPr>
        <p:spPr>
          <a:xfrm>
            <a:off x="10407626" y="1071273"/>
            <a:ext cx="15691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מעריך את יכולתו להתמודד בהצלחה </a:t>
            </a:r>
          </a:p>
          <a:p>
            <a:pPr algn="ctr"/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עם מטלה מסוימת כנמוכה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D0A4D7-5540-470D-B6BF-50639665E6F6}"/>
              </a:ext>
            </a:extLst>
          </p:cNvPr>
          <p:cNvSpPr txBox="1"/>
          <p:nvPr/>
        </p:nvSpPr>
        <p:spPr>
          <a:xfrm>
            <a:off x="3009460" y="179457"/>
            <a:ext cx="617307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dirty="0">
                <a:latin typeface="Assistant" panose="00000500000000000000" pitchFamily="2" charset="-79"/>
                <a:cs typeface="Assistant" panose="00000500000000000000" pitchFamily="2" charset="-79"/>
              </a:rPr>
              <a:t>איך משפיעה תחושת המסוגלות העצמית על ההתנהגות?</a:t>
            </a:r>
          </a:p>
        </p:txBody>
      </p:sp>
      <p:sp>
        <p:nvSpPr>
          <p:cNvPr id="51" name="מלבן 50">
            <a:extLst>
              <a:ext uri="{FF2B5EF4-FFF2-40B4-BE49-F238E27FC236}">
                <a16:creationId xmlns:a16="http://schemas.microsoft.com/office/drawing/2014/main" id="{3B47363D-6D99-4B35-BE8E-A94EA0FF5C80}"/>
              </a:ext>
            </a:extLst>
          </p:cNvPr>
          <p:cNvSpPr/>
          <p:nvPr/>
        </p:nvSpPr>
        <p:spPr>
          <a:xfrm>
            <a:off x="241470" y="1107240"/>
            <a:ext cx="1456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מעריך את יכולתו להתמודד בהצלחה </a:t>
            </a:r>
          </a:p>
          <a:p>
            <a:pPr algn="ctr"/>
            <a:r>
              <a:rPr lang="he-IL" sz="1200" dirty="0">
                <a:solidFill>
                  <a:schemeClr val="bg1">
                    <a:lumMod val="50000"/>
                  </a:scheme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עם מטלה מסוימת כגבוהה</a:t>
            </a:r>
          </a:p>
        </p:txBody>
      </p:sp>
      <p:grpSp>
        <p:nvGrpSpPr>
          <p:cNvPr id="27" name="Group 30">
            <a:extLst>
              <a:ext uri="{FF2B5EF4-FFF2-40B4-BE49-F238E27FC236}">
                <a16:creationId xmlns:a16="http://schemas.microsoft.com/office/drawing/2014/main" id="{3C8876F2-8785-4615-B7B8-FD72BBB95D93}"/>
              </a:ext>
            </a:extLst>
          </p:cNvPr>
          <p:cNvGrpSpPr/>
          <p:nvPr/>
        </p:nvGrpSpPr>
        <p:grpSpPr>
          <a:xfrm>
            <a:off x="7986845" y="2146428"/>
            <a:ext cx="3331731" cy="4057206"/>
            <a:chOff x="0" y="0"/>
            <a:chExt cx="812800" cy="906129"/>
          </a:xfrm>
        </p:grpSpPr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D7B76A66-4004-4C42-9201-ED9236B1FEB3}"/>
                </a:ext>
              </a:extLst>
            </p:cNvPr>
            <p:cNvSpPr/>
            <p:nvPr/>
          </p:nvSpPr>
          <p:spPr>
            <a:xfrm>
              <a:off x="0" y="0"/>
              <a:ext cx="812800" cy="906129"/>
            </a:xfrm>
            <a:custGeom>
              <a:avLst/>
              <a:gdLst/>
              <a:ahLst/>
              <a:cxnLst/>
              <a:rect l="l" t="t" r="r" b="b"/>
              <a:pathLst>
                <a:path w="812800" h="906129">
                  <a:moveTo>
                    <a:pt x="52084" y="0"/>
                  </a:moveTo>
                  <a:lnTo>
                    <a:pt x="760716" y="0"/>
                  </a:lnTo>
                  <a:cubicBezTo>
                    <a:pt x="789481" y="0"/>
                    <a:pt x="812800" y="23319"/>
                    <a:pt x="812800" y="52084"/>
                  </a:cubicBezTo>
                  <a:lnTo>
                    <a:pt x="812800" y="854045"/>
                  </a:lnTo>
                  <a:cubicBezTo>
                    <a:pt x="812800" y="867858"/>
                    <a:pt x="807313" y="881106"/>
                    <a:pt x="797545" y="890874"/>
                  </a:cubicBezTo>
                  <a:cubicBezTo>
                    <a:pt x="787777" y="900641"/>
                    <a:pt x="774529" y="906129"/>
                    <a:pt x="760716" y="906129"/>
                  </a:cubicBezTo>
                  <a:lnTo>
                    <a:pt x="52084" y="906129"/>
                  </a:lnTo>
                  <a:cubicBezTo>
                    <a:pt x="23319" y="906129"/>
                    <a:pt x="0" y="882810"/>
                    <a:pt x="0" y="854045"/>
                  </a:cubicBezTo>
                  <a:lnTo>
                    <a:pt x="0" y="52084"/>
                  </a:lnTo>
                  <a:cubicBezTo>
                    <a:pt x="0" y="23319"/>
                    <a:pt x="23319" y="0"/>
                    <a:pt x="52084" y="0"/>
                  </a:cubicBezTo>
                  <a:close/>
                </a:path>
              </a:pathLst>
            </a:custGeom>
            <a:solidFill>
              <a:srgbClr val="FDFDFD"/>
            </a:solidFill>
            <a:ln w="9525">
              <a:solidFill>
                <a:srgbClr val="DFE0DF"/>
              </a:solidFill>
            </a:ln>
          </p:spPr>
        </p:sp>
        <p:sp>
          <p:nvSpPr>
            <p:cNvPr id="29" name="TextBox 32">
              <a:extLst>
                <a:ext uri="{FF2B5EF4-FFF2-40B4-BE49-F238E27FC236}">
                  <a16:creationId xmlns:a16="http://schemas.microsoft.com/office/drawing/2014/main" id="{4E72AD93-43EA-43B8-AEB7-006FBDB54CB8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3" name="Group 30">
            <a:extLst>
              <a:ext uri="{FF2B5EF4-FFF2-40B4-BE49-F238E27FC236}">
                <a16:creationId xmlns:a16="http://schemas.microsoft.com/office/drawing/2014/main" id="{B9DBA885-26CE-45A2-B114-CC15636EEE8B}"/>
              </a:ext>
            </a:extLst>
          </p:cNvPr>
          <p:cNvGrpSpPr/>
          <p:nvPr/>
        </p:nvGrpSpPr>
        <p:grpSpPr>
          <a:xfrm>
            <a:off x="873426" y="2146428"/>
            <a:ext cx="3331731" cy="4032000"/>
            <a:chOff x="0" y="0"/>
            <a:chExt cx="812800" cy="906129"/>
          </a:xfrm>
        </p:grpSpPr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id="{954AF0E6-CB22-4AE3-A345-21B7AC76886F}"/>
                </a:ext>
              </a:extLst>
            </p:cNvPr>
            <p:cNvSpPr/>
            <p:nvPr/>
          </p:nvSpPr>
          <p:spPr>
            <a:xfrm>
              <a:off x="0" y="0"/>
              <a:ext cx="812800" cy="906129"/>
            </a:xfrm>
            <a:custGeom>
              <a:avLst/>
              <a:gdLst/>
              <a:ahLst/>
              <a:cxnLst/>
              <a:rect l="l" t="t" r="r" b="b"/>
              <a:pathLst>
                <a:path w="812800" h="906129">
                  <a:moveTo>
                    <a:pt x="52084" y="0"/>
                  </a:moveTo>
                  <a:lnTo>
                    <a:pt x="760716" y="0"/>
                  </a:lnTo>
                  <a:cubicBezTo>
                    <a:pt x="789481" y="0"/>
                    <a:pt x="812800" y="23319"/>
                    <a:pt x="812800" y="52084"/>
                  </a:cubicBezTo>
                  <a:lnTo>
                    <a:pt x="812800" y="854045"/>
                  </a:lnTo>
                  <a:cubicBezTo>
                    <a:pt x="812800" y="867858"/>
                    <a:pt x="807313" y="881106"/>
                    <a:pt x="797545" y="890874"/>
                  </a:cubicBezTo>
                  <a:cubicBezTo>
                    <a:pt x="787777" y="900641"/>
                    <a:pt x="774529" y="906129"/>
                    <a:pt x="760716" y="906129"/>
                  </a:cubicBezTo>
                  <a:lnTo>
                    <a:pt x="52084" y="906129"/>
                  </a:lnTo>
                  <a:cubicBezTo>
                    <a:pt x="23319" y="906129"/>
                    <a:pt x="0" y="882810"/>
                    <a:pt x="0" y="854045"/>
                  </a:cubicBezTo>
                  <a:lnTo>
                    <a:pt x="0" y="52084"/>
                  </a:lnTo>
                  <a:cubicBezTo>
                    <a:pt x="0" y="23319"/>
                    <a:pt x="23319" y="0"/>
                    <a:pt x="52084" y="0"/>
                  </a:cubicBezTo>
                  <a:close/>
                </a:path>
              </a:pathLst>
            </a:custGeom>
            <a:solidFill>
              <a:srgbClr val="FDFDFD"/>
            </a:solidFill>
            <a:ln w="9525">
              <a:solidFill>
                <a:srgbClr val="DFE0DF"/>
              </a:solidFill>
            </a:ln>
          </p:spPr>
        </p:sp>
        <p:sp>
          <p:nvSpPr>
            <p:cNvPr id="45" name="TextBox 32">
              <a:extLst>
                <a:ext uri="{FF2B5EF4-FFF2-40B4-BE49-F238E27FC236}">
                  <a16:creationId xmlns:a16="http://schemas.microsoft.com/office/drawing/2014/main" id="{F91038D9-6E95-4A28-9A09-A7B4C9FAEBB0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0" name="קבוצה 59">
            <a:extLst>
              <a:ext uri="{FF2B5EF4-FFF2-40B4-BE49-F238E27FC236}">
                <a16:creationId xmlns:a16="http://schemas.microsoft.com/office/drawing/2014/main" id="{F009DFEB-3B68-4B9B-8675-FB3F798FB24A}"/>
              </a:ext>
            </a:extLst>
          </p:cNvPr>
          <p:cNvGrpSpPr/>
          <p:nvPr/>
        </p:nvGrpSpPr>
        <p:grpSpPr>
          <a:xfrm>
            <a:off x="1591960" y="597215"/>
            <a:ext cx="9008081" cy="1666380"/>
            <a:chOff x="1543389" y="597215"/>
            <a:chExt cx="9008081" cy="1666380"/>
          </a:xfrm>
        </p:grpSpPr>
        <p:sp>
          <p:nvSpPr>
            <p:cNvPr id="20" name="AutoShape 11">
              <a:extLst>
                <a:ext uri="{FF2B5EF4-FFF2-40B4-BE49-F238E27FC236}">
                  <a16:creationId xmlns:a16="http://schemas.microsoft.com/office/drawing/2014/main" id="{70DCE548-9E3A-4D74-B02A-52BCB335D726}"/>
                </a:ext>
              </a:extLst>
            </p:cNvPr>
            <p:cNvSpPr/>
            <p:nvPr/>
          </p:nvSpPr>
          <p:spPr>
            <a:xfrm>
              <a:off x="2500678" y="1442115"/>
              <a:ext cx="7696138" cy="0"/>
            </a:xfrm>
            <a:prstGeom prst="line">
              <a:avLst/>
            </a:prstGeom>
            <a:ln w="38100" cap="flat">
              <a:solidFill>
                <a:srgbClr val="3C5679"/>
              </a:solidFill>
              <a:prstDash val="sysDot"/>
              <a:headEnd type="none" w="sm" len="sm"/>
              <a:tailEnd type="none" w="sm" len="sm"/>
            </a:ln>
          </p:spPr>
        </p:sp>
        <p:grpSp>
          <p:nvGrpSpPr>
            <p:cNvPr id="59" name="קבוצה 58">
              <a:extLst>
                <a:ext uri="{FF2B5EF4-FFF2-40B4-BE49-F238E27FC236}">
                  <a16:creationId xmlns:a16="http://schemas.microsoft.com/office/drawing/2014/main" id="{C0E99C62-DAAB-4BDB-A378-6850F33B10F7}"/>
                </a:ext>
              </a:extLst>
            </p:cNvPr>
            <p:cNvGrpSpPr/>
            <p:nvPr/>
          </p:nvGrpSpPr>
          <p:grpSpPr>
            <a:xfrm>
              <a:off x="8636889" y="597215"/>
              <a:ext cx="1914581" cy="1666380"/>
              <a:chOff x="8636889" y="597215"/>
              <a:chExt cx="1914581" cy="1666380"/>
            </a:xfrm>
          </p:grpSpPr>
          <p:grpSp>
            <p:nvGrpSpPr>
              <p:cNvPr id="24" name="Group 18">
                <a:extLst>
                  <a:ext uri="{FF2B5EF4-FFF2-40B4-BE49-F238E27FC236}">
                    <a16:creationId xmlns:a16="http://schemas.microsoft.com/office/drawing/2014/main" id="{8D575C7A-1858-4351-99C7-961FE37C0962}"/>
                  </a:ext>
                </a:extLst>
              </p:cNvPr>
              <p:cNvGrpSpPr/>
              <p:nvPr/>
            </p:nvGrpSpPr>
            <p:grpSpPr>
              <a:xfrm>
                <a:off x="8760989" y="597215"/>
                <a:ext cx="1666380" cy="1666380"/>
                <a:chOff x="0" y="0"/>
                <a:chExt cx="812800" cy="812800"/>
              </a:xfrm>
            </p:grpSpPr>
            <p:sp>
              <p:nvSpPr>
                <p:cNvPr id="25" name="Freeform 19">
                  <a:extLst>
                    <a:ext uri="{FF2B5EF4-FFF2-40B4-BE49-F238E27FC236}">
                      <a16:creationId xmlns:a16="http://schemas.microsoft.com/office/drawing/2014/main" id="{CDD33B44-80EF-4462-94EC-BA145CCF4FCE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ECF0F3"/>
                </a:solidFill>
              </p:spPr>
            </p:sp>
            <p:sp>
              <p:nvSpPr>
                <p:cNvPr id="26" name="TextBox 20">
                  <a:extLst>
                    <a:ext uri="{FF2B5EF4-FFF2-40B4-BE49-F238E27FC236}">
                      <a16:creationId xmlns:a16="http://schemas.microsoft.com/office/drawing/2014/main" id="{2C087407-8658-4F0E-8CA8-FA802AE09E96}"/>
                    </a:ext>
                  </a:extLst>
                </p:cNvPr>
                <p:cNvSpPr txBox="1"/>
                <p:nvPr/>
              </p:nvSpPr>
              <p:spPr>
                <a:xfrm>
                  <a:off x="76200" y="19050"/>
                  <a:ext cx="660400" cy="717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359"/>
                    </a:lnSpc>
                  </a:pPr>
                  <a:endParaRPr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8636889" y="1107240"/>
                <a:ext cx="1914581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dirty="0">
                    <a:latin typeface="Assistant" panose="00000500000000000000" pitchFamily="2" charset="-79"/>
                    <a:cs typeface="Assistant" panose="00000500000000000000" pitchFamily="2" charset="-79"/>
                  </a:rPr>
                  <a:t>מסוגלות עצמית נמוכה</a:t>
                </a:r>
              </a:p>
            </p:txBody>
          </p:sp>
        </p:grpSp>
        <p:grpSp>
          <p:nvGrpSpPr>
            <p:cNvPr id="52" name="קבוצה 51">
              <a:extLst>
                <a:ext uri="{FF2B5EF4-FFF2-40B4-BE49-F238E27FC236}">
                  <a16:creationId xmlns:a16="http://schemas.microsoft.com/office/drawing/2014/main" id="{3C001F9E-A06F-4E28-8B66-7E1F964D5FDC}"/>
                </a:ext>
              </a:extLst>
            </p:cNvPr>
            <p:cNvGrpSpPr/>
            <p:nvPr/>
          </p:nvGrpSpPr>
          <p:grpSpPr>
            <a:xfrm>
              <a:off x="1543389" y="597215"/>
              <a:ext cx="1914581" cy="1666380"/>
              <a:chOff x="1543389" y="597215"/>
              <a:chExt cx="1914581" cy="1666380"/>
            </a:xfrm>
          </p:grpSpPr>
          <p:grpSp>
            <p:nvGrpSpPr>
              <p:cNvPr id="33" name="Group 18">
                <a:extLst>
                  <a:ext uri="{FF2B5EF4-FFF2-40B4-BE49-F238E27FC236}">
                    <a16:creationId xmlns:a16="http://schemas.microsoft.com/office/drawing/2014/main" id="{79115DF8-ED02-412E-8C5C-B2319B969FAE}"/>
                  </a:ext>
                </a:extLst>
              </p:cNvPr>
              <p:cNvGrpSpPr/>
              <p:nvPr/>
            </p:nvGrpSpPr>
            <p:grpSpPr>
              <a:xfrm>
                <a:off x="1667489" y="597215"/>
                <a:ext cx="1666380" cy="1666380"/>
                <a:chOff x="0" y="0"/>
                <a:chExt cx="812800" cy="812800"/>
              </a:xfrm>
            </p:grpSpPr>
            <p:sp>
              <p:nvSpPr>
                <p:cNvPr id="35" name="Freeform 19">
                  <a:extLst>
                    <a:ext uri="{FF2B5EF4-FFF2-40B4-BE49-F238E27FC236}">
                      <a16:creationId xmlns:a16="http://schemas.microsoft.com/office/drawing/2014/main" id="{8A21E4FB-821A-44A7-907F-5115DF0F31E2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ECF0F3"/>
                </a:solidFill>
              </p:spPr>
            </p:sp>
            <p:sp>
              <p:nvSpPr>
                <p:cNvPr id="36" name="TextBox 20">
                  <a:extLst>
                    <a:ext uri="{FF2B5EF4-FFF2-40B4-BE49-F238E27FC236}">
                      <a16:creationId xmlns:a16="http://schemas.microsoft.com/office/drawing/2014/main" id="{FB3F5F5C-C394-40A6-90F2-8C7C96375DDA}"/>
                    </a:ext>
                  </a:extLst>
                </p:cNvPr>
                <p:cNvSpPr txBox="1"/>
                <p:nvPr/>
              </p:nvSpPr>
              <p:spPr>
                <a:xfrm>
                  <a:off x="76200" y="19050"/>
                  <a:ext cx="660400" cy="717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359"/>
                    </a:lnSpc>
                  </a:pPr>
                  <a:endParaRPr/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93A2ED1-A6B1-4A02-856F-7FB6B7D361A8}"/>
                  </a:ext>
                </a:extLst>
              </p:cNvPr>
              <p:cNvSpPr txBox="1"/>
              <p:nvPr/>
            </p:nvSpPr>
            <p:spPr>
              <a:xfrm>
                <a:off x="1543389" y="1107240"/>
                <a:ext cx="1914581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dirty="0">
                    <a:latin typeface="Assistant" panose="00000500000000000000" pitchFamily="2" charset="-79"/>
                    <a:cs typeface="Assistant" panose="00000500000000000000" pitchFamily="2" charset="-79"/>
                  </a:rPr>
                  <a:t>מסוגלות עצמית גבוהה</a:t>
                </a: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EC4DEAC-EFAA-47B7-93D3-BA02B3F5E21F}"/>
              </a:ext>
            </a:extLst>
          </p:cNvPr>
          <p:cNvSpPr txBox="1"/>
          <p:nvPr/>
        </p:nvSpPr>
        <p:spPr>
          <a:xfrm>
            <a:off x="3009459" y="1642819"/>
            <a:ext cx="617307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dirty="0">
                <a:latin typeface="Assistant" panose="00000500000000000000" pitchFamily="2" charset="-79"/>
                <a:cs typeface="Assistant" panose="00000500000000000000" pitchFamily="2" charset="-79"/>
              </a:rPr>
              <a:t>בקהילה? בבית הספר?</a:t>
            </a:r>
          </a:p>
        </p:txBody>
      </p:sp>
    </p:spTree>
    <p:extLst>
      <p:ext uri="{BB962C8B-B14F-4D97-AF65-F5344CB8AC3E}">
        <p14:creationId xmlns:p14="http://schemas.microsoft.com/office/powerpoint/2010/main" val="2463967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>
            <a:extLst>
              <a:ext uri="{FF2B5EF4-FFF2-40B4-BE49-F238E27FC236}">
                <a16:creationId xmlns:a16="http://schemas.microsoft.com/office/drawing/2014/main" id="{26D2D36B-4144-48BD-A68A-86B3E13BFB24}"/>
              </a:ext>
            </a:extLst>
          </p:cNvPr>
          <p:cNvSpPr/>
          <p:nvPr/>
        </p:nvSpPr>
        <p:spPr>
          <a:xfrm>
            <a:off x="4107975" y="2230021"/>
            <a:ext cx="7206019" cy="281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האמונה שאפשר לקפוץ לגובה מטר וחצי היא שיפוט יעילות</a:t>
            </a:r>
          </a:p>
          <a:p>
            <a:pPr algn="r" rtl="1">
              <a:lnSpc>
                <a:spcPct val="150000"/>
              </a:lnSpc>
            </a:pP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ההכרה החברתית הצפויה, מחיאות הכפיים, הגביעים והסיפוקים העצמיים עבור הופעה כזו מהווים את </a:t>
            </a:r>
            <a:r>
              <a:rPr lang="he-IL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הציפיות לתוצאה</a:t>
            </a:r>
            <a:r>
              <a:rPr lang="he-IL" sz="2000" dirty="0">
                <a:latin typeface="Assistant" panose="00000500000000000000" pitchFamily="2" charset="-79"/>
                <a:cs typeface="Assistant" panose="00000500000000000000" pitchFamily="2" charset="-79"/>
              </a:rPr>
              <a:t>.</a:t>
            </a:r>
          </a:p>
          <a:p>
            <a:pPr rtl="1">
              <a:lnSpc>
                <a:spcPct val="150000"/>
              </a:lnSpc>
            </a:pPr>
            <a:endParaRPr lang="he-IL" sz="2000" i="1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rtl="1">
              <a:lnSpc>
                <a:spcPct val="150000"/>
              </a:lnSpc>
            </a:pPr>
            <a:r>
              <a:rPr lang="he-IL" sz="2000" i="1" dirty="0">
                <a:latin typeface="Assistant" panose="00000500000000000000" pitchFamily="2" charset="-79"/>
                <a:cs typeface="Assistant" panose="00000500000000000000" pitchFamily="2" charset="-79"/>
              </a:rPr>
              <a:t>-בנדורה, 1986</a:t>
            </a:r>
          </a:p>
          <a:p>
            <a:pPr algn="r" rtl="1">
              <a:lnSpc>
                <a:spcPct val="150000"/>
              </a:lnSpc>
            </a:pPr>
            <a:endParaRPr lang="he-IL" sz="20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11" name="גרפיקה 10" descr="תו מרכאות סוגר">
            <a:extLst>
              <a:ext uri="{FF2B5EF4-FFF2-40B4-BE49-F238E27FC236}">
                <a16:creationId xmlns:a16="http://schemas.microsoft.com/office/drawing/2014/main" id="{5AAAC68A-9DBC-4BCC-93C8-8C40CA8A1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9790" y="1823621"/>
            <a:ext cx="914400" cy="914400"/>
          </a:xfrm>
          <a:prstGeom prst="rect">
            <a:avLst/>
          </a:prstGeom>
        </p:spPr>
      </p:pic>
      <p:pic>
        <p:nvPicPr>
          <p:cNvPr id="12" name="גרפיקה 11" descr="תו מרכאות פותח">
            <a:extLst>
              <a:ext uri="{FF2B5EF4-FFF2-40B4-BE49-F238E27FC236}">
                <a16:creationId xmlns:a16="http://schemas.microsoft.com/office/drawing/2014/main" id="{BE104D6E-1CD7-4EF7-B3F4-7567D7D4A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5727" y="3285184"/>
            <a:ext cx="914400" cy="914400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0E751661-DA9A-4471-8F5C-6A0987745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834979" cy="5957248"/>
          </a:xfrm>
          <a:prstGeom prst="rect">
            <a:avLst/>
          </a:prstGeom>
        </p:spPr>
      </p:pic>
      <p:pic>
        <p:nvPicPr>
          <p:cNvPr id="15" name="Picture 36">
            <a:extLst>
              <a:ext uri="{FF2B5EF4-FFF2-40B4-BE49-F238E27FC236}">
                <a16:creationId xmlns:a16="http://schemas.microsoft.com/office/drawing/2014/main" id="{CFF4827C-301C-41A5-9778-F7E1CF55FE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22465" cy="68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01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674560B6-C625-4375-935E-C7F9D1CC7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89"/>
          <a:stretch/>
        </p:blipFill>
        <p:spPr>
          <a:xfrm>
            <a:off x="7271248" y="0"/>
            <a:ext cx="4920752" cy="62483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B79B33-9A2D-4CA9-B300-2B3028BBFA58}"/>
              </a:ext>
            </a:extLst>
          </p:cNvPr>
          <p:cNvSpPr txBox="1"/>
          <p:nvPr/>
        </p:nvSpPr>
        <p:spPr>
          <a:xfrm>
            <a:off x="2270601" y="208283"/>
            <a:ext cx="475488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4800" dirty="0">
                <a:latin typeface="Assistant" panose="00000500000000000000" pitchFamily="2" charset="-79"/>
                <a:cs typeface="Assistant" panose="00000500000000000000" pitchFamily="2" charset="-79"/>
              </a:rPr>
              <a:t>עבודה בחדרים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D4ABED-1816-45FA-83DB-829DF0DABB09}"/>
              </a:ext>
            </a:extLst>
          </p:cNvPr>
          <p:cNvSpPr txBox="1"/>
          <p:nvPr/>
        </p:nvSpPr>
        <p:spPr>
          <a:xfrm>
            <a:off x="5061921" y="2985059"/>
            <a:ext cx="16495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b="1" i="1" dirty="0">
                <a:latin typeface="Assistant" panose="00000500000000000000" pitchFamily="2" charset="-79"/>
                <a:cs typeface="Assistant" panose="00000500000000000000" pitchFamily="2" charset="-79"/>
              </a:rPr>
              <a:t>תחושת מסוגלות גבוהה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204FE8-7085-478A-AC8E-4D5CEE79DC1D}"/>
              </a:ext>
            </a:extLst>
          </p:cNvPr>
          <p:cNvSpPr txBox="1"/>
          <p:nvPr/>
        </p:nvSpPr>
        <p:spPr>
          <a:xfrm>
            <a:off x="5110673" y="3975261"/>
            <a:ext cx="16495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b="1" i="1" dirty="0">
                <a:latin typeface="Assistant" panose="00000500000000000000" pitchFamily="2" charset="-79"/>
                <a:cs typeface="Assistant" panose="00000500000000000000" pitchFamily="2" charset="-79"/>
              </a:rPr>
              <a:t>תחושת מסוגלות נמוכה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AE4CA3-FDC3-480F-833B-8D4BC820B083}"/>
              </a:ext>
            </a:extLst>
          </p:cNvPr>
          <p:cNvSpPr txBox="1"/>
          <p:nvPr/>
        </p:nvSpPr>
        <p:spPr>
          <a:xfrm rot="5400000">
            <a:off x="5886311" y="3871409"/>
            <a:ext cx="2278341" cy="369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מסוגלות עצמית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D6F533-FED3-4C29-BAA8-62F68039F134}"/>
              </a:ext>
            </a:extLst>
          </p:cNvPr>
          <p:cNvSpPr txBox="1"/>
          <p:nvPr/>
        </p:nvSpPr>
        <p:spPr>
          <a:xfrm>
            <a:off x="722025" y="1686947"/>
            <a:ext cx="43628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anose="00000500000000000000" pitchFamily="2" charset="-79"/>
                <a:cs typeface="Assistant" panose="00000500000000000000" pitchFamily="2" charset="-79"/>
              </a:rPr>
              <a:t>ציפייה לתוצאה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7F41BB-88C3-4C62-B5C2-B77349F98683}"/>
              </a:ext>
            </a:extLst>
          </p:cNvPr>
          <p:cNvSpPr txBox="1"/>
          <p:nvPr/>
        </p:nvSpPr>
        <p:spPr>
          <a:xfrm>
            <a:off x="3167332" y="2124486"/>
            <a:ext cx="16495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b="1" i="1" dirty="0">
                <a:latin typeface="Assistant" panose="00000500000000000000" pitchFamily="2" charset="-79"/>
                <a:cs typeface="Assistant" panose="00000500000000000000" pitchFamily="2" charset="-79"/>
              </a:rPr>
              <a:t>ציפייה לתוצאה</a:t>
            </a:r>
          </a:p>
          <a:p>
            <a:pPr algn="ctr"/>
            <a:r>
              <a:rPr lang="he-IL" b="1" i="1" dirty="0">
                <a:latin typeface="Assistant" panose="00000500000000000000" pitchFamily="2" charset="-79"/>
                <a:cs typeface="Assistant" panose="00000500000000000000" pitchFamily="2" charset="-79"/>
              </a:rPr>
              <a:t>גבוהה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A346CB-E25E-4C7B-B54B-CEBF89ECB841}"/>
              </a:ext>
            </a:extLst>
          </p:cNvPr>
          <p:cNvSpPr txBox="1"/>
          <p:nvPr/>
        </p:nvSpPr>
        <p:spPr>
          <a:xfrm>
            <a:off x="2958569" y="2785311"/>
            <a:ext cx="206703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Assistant" panose="00000500000000000000" pitchFamily="2" charset="-79"/>
                <a:cs typeface="Assistant" panose="00000500000000000000" pitchFamily="2" charset="-79"/>
              </a:rPr>
              <a:t>אקטיביזם חברתי</a:t>
            </a:r>
          </a:p>
          <a:p>
            <a:pPr algn="ctr"/>
            <a:r>
              <a:rPr lang="he-IL" sz="1600" dirty="0">
                <a:latin typeface="Assistant" panose="00000500000000000000" pitchFamily="2" charset="-79"/>
                <a:cs typeface="Assistant" panose="00000500000000000000" pitchFamily="2" charset="-79"/>
              </a:rPr>
              <a:t>התנגדות</a:t>
            </a:r>
            <a:endParaRPr lang="en-US" sz="1600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 algn="ctr"/>
            <a:r>
              <a:rPr lang="he-IL" sz="1600" dirty="0">
                <a:latin typeface="Assistant" panose="00000500000000000000" pitchFamily="2" charset="-79"/>
                <a:cs typeface="Assistant" panose="00000500000000000000" pitchFamily="2" charset="-79"/>
              </a:rPr>
              <a:t>התמרמרות</a:t>
            </a:r>
          </a:p>
          <a:p>
            <a:pPr algn="ctr"/>
            <a:r>
              <a:rPr lang="he-IL" sz="1600" dirty="0">
                <a:latin typeface="Assistant" panose="00000500000000000000" pitchFamily="2" charset="-79"/>
                <a:cs typeface="Assistant" panose="00000500000000000000" pitchFamily="2" charset="-79"/>
              </a:rPr>
              <a:t>שינוי סביבה חברתית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CFC290-C683-4166-82D4-E402032909AF}"/>
              </a:ext>
            </a:extLst>
          </p:cNvPr>
          <p:cNvSpPr txBox="1"/>
          <p:nvPr/>
        </p:nvSpPr>
        <p:spPr>
          <a:xfrm>
            <a:off x="792834" y="2794547"/>
            <a:ext cx="206703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Assistant" panose="00000500000000000000" pitchFamily="2" charset="-79"/>
                <a:cs typeface="Assistant" panose="00000500000000000000" pitchFamily="2" charset="-79"/>
              </a:rPr>
              <a:t>בטוח בעצמו</a:t>
            </a:r>
          </a:p>
          <a:p>
            <a:pPr algn="ctr"/>
            <a:r>
              <a:rPr lang="he-IL" sz="1600" dirty="0">
                <a:latin typeface="Assistant" panose="00000500000000000000" pitchFamily="2" charset="-79"/>
                <a:cs typeface="Assistant" panose="00000500000000000000" pitchFamily="2" charset="-79"/>
              </a:rPr>
              <a:t>פעילות מתאימה</a:t>
            </a:r>
          </a:p>
          <a:p>
            <a:pPr algn="ctr"/>
            <a:r>
              <a:rPr lang="he-IL" sz="1600" dirty="0">
                <a:latin typeface="Assistant" panose="00000500000000000000" pitchFamily="2" charset="-79"/>
                <a:cs typeface="Assistant" panose="00000500000000000000" pitchFamily="2" charset="-79"/>
              </a:rPr>
              <a:t>מעורבות קוגניטיבית גבוהה</a:t>
            </a:r>
            <a:endParaRPr lang="en-US" sz="16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634544-71AA-4C34-BD33-BF9A4C0A76CC}"/>
              </a:ext>
            </a:extLst>
          </p:cNvPr>
          <p:cNvSpPr txBox="1"/>
          <p:nvPr/>
        </p:nvSpPr>
        <p:spPr>
          <a:xfrm>
            <a:off x="792834" y="3887562"/>
            <a:ext cx="20670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Assistant" panose="00000500000000000000" pitchFamily="2" charset="-79"/>
                <a:cs typeface="Assistant" panose="00000500000000000000" pitchFamily="2" charset="-79"/>
              </a:rPr>
              <a:t>הפחתה בערך העצמי</a:t>
            </a:r>
          </a:p>
          <a:p>
            <a:pPr algn="ctr"/>
            <a:r>
              <a:rPr lang="he-IL" sz="1600" dirty="0">
                <a:latin typeface="Assistant" panose="00000500000000000000" pitchFamily="2" charset="-79"/>
                <a:cs typeface="Assistant" panose="00000500000000000000" pitchFamily="2" charset="-79"/>
              </a:rPr>
              <a:t>דכאון</a:t>
            </a:r>
            <a:endParaRPr lang="en-US" sz="16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3709C1-C381-44BB-A27D-1A883A073044}"/>
              </a:ext>
            </a:extLst>
          </p:cNvPr>
          <p:cNvSpPr txBox="1"/>
          <p:nvPr/>
        </p:nvSpPr>
        <p:spPr>
          <a:xfrm>
            <a:off x="2958569" y="3887562"/>
            <a:ext cx="206703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Assistant" panose="00000500000000000000" pitchFamily="2" charset="-79"/>
                <a:cs typeface="Assistant" panose="00000500000000000000" pitchFamily="2" charset="-79"/>
              </a:rPr>
              <a:t>ויתור</a:t>
            </a:r>
          </a:p>
          <a:p>
            <a:pPr algn="ctr"/>
            <a:r>
              <a:rPr lang="he-IL" sz="1600" dirty="0">
                <a:latin typeface="Assistant" panose="00000500000000000000" pitchFamily="2" charset="-79"/>
                <a:cs typeface="Assistant" panose="00000500000000000000" pitchFamily="2" charset="-79"/>
              </a:rPr>
              <a:t>אפתיה</a:t>
            </a:r>
          </a:p>
          <a:p>
            <a:pPr algn="ctr"/>
            <a:r>
              <a:rPr lang="he-IL" sz="1600" dirty="0">
                <a:latin typeface="Assistant" panose="00000500000000000000" pitchFamily="2" charset="-79"/>
                <a:cs typeface="Assistant" panose="00000500000000000000" pitchFamily="2" charset="-79"/>
              </a:rPr>
              <a:t>נסיגה</a:t>
            </a:r>
            <a:endParaRPr lang="en-US" sz="16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C9BF48-CB53-4F65-8E35-B76699F71878}"/>
              </a:ext>
            </a:extLst>
          </p:cNvPr>
          <p:cNvSpPr txBox="1"/>
          <p:nvPr/>
        </p:nvSpPr>
        <p:spPr>
          <a:xfrm>
            <a:off x="1001597" y="2124486"/>
            <a:ext cx="16495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b="1" i="1" dirty="0">
                <a:latin typeface="Assistant" panose="00000500000000000000" pitchFamily="2" charset="-79"/>
                <a:cs typeface="Assistant" panose="00000500000000000000" pitchFamily="2" charset="-79"/>
              </a:rPr>
              <a:t>ציפייה לתוצאה</a:t>
            </a:r>
          </a:p>
          <a:p>
            <a:pPr algn="ctr"/>
            <a:r>
              <a:rPr lang="he-IL" b="1" i="1" dirty="0">
                <a:latin typeface="Assistant" panose="00000500000000000000" pitchFamily="2" charset="-79"/>
                <a:cs typeface="Assistant" panose="00000500000000000000" pitchFamily="2" charset="-79"/>
              </a:rPr>
              <a:t>נמוכה</a:t>
            </a:r>
          </a:p>
        </p:txBody>
      </p:sp>
      <p:cxnSp>
        <p:nvCxnSpPr>
          <p:cNvPr id="29" name="מחבר ישר 28">
            <a:extLst>
              <a:ext uri="{FF2B5EF4-FFF2-40B4-BE49-F238E27FC236}">
                <a16:creationId xmlns:a16="http://schemas.microsoft.com/office/drawing/2014/main" id="{5961D088-FA14-4F7E-9C84-3862BF451605}"/>
              </a:ext>
            </a:extLst>
          </p:cNvPr>
          <p:cNvCxnSpPr>
            <a:cxnSpLocks/>
          </p:cNvCxnSpPr>
          <p:nvPr/>
        </p:nvCxnSpPr>
        <p:spPr>
          <a:xfrm>
            <a:off x="2903449" y="2124486"/>
            <a:ext cx="0" cy="25940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מחבר ישר 29">
            <a:extLst>
              <a:ext uri="{FF2B5EF4-FFF2-40B4-BE49-F238E27FC236}">
                <a16:creationId xmlns:a16="http://schemas.microsoft.com/office/drawing/2014/main" id="{6F44BF4D-CBCE-46AA-B0A0-5F81C0BCD1B2}"/>
              </a:ext>
            </a:extLst>
          </p:cNvPr>
          <p:cNvCxnSpPr>
            <a:cxnSpLocks/>
          </p:cNvCxnSpPr>
          <p:nvPr/>
        </p:nvCxnSpPr>
        <p:spPr>
          <a:xfrm flipH="1">
            <a:off x="747826" y="3856024"/>
            <a:ext cx="60611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מחבר ישר 30">
            <a:extLst>
              <a:ext uri="{FF2B5EF4-FFF2-40B4-BE49-F238E27FC236}">
                <a16:creationId xmlns:a16="http://schemas.microsoft.com/office/drawing/2014/main" id="{2571FE43-9315-4855-AA7D-2948A0A8F16D}"/>
              </a:ext>
            </a:extLst>
          </p:cNvPr>
          <p:cNvCxnSpPr>
            <a:cxnSpLocks/>
          </p:cNvCxnSpPr>
          <p:nvPr/>
        </p:nvCxnSpPr>
        <p:spPr>
          <a:xfrm flipH="1">
            <a:off x="5061921" y="2770817"/>
            <a:ext cx="3126" cy="19477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מחבר ישר 31">
            <a:extLst>
              <a:ext uri="{FF2B5EF4-FFF2-40B4-BE49-F238E27FC236}">
                <a16:creationId xmlns:a16="http://schemas.microsoft.com/office/drawing/2014/main" id="{17748647-FA95-4443-A473-4539B135016B}"/>
              </a:ext>
            </a:extLst>
          </p:cNvPr>
          <p:cNvCxnSpPr>
            <a:cxnSpLocks/>
          </p:cNvCxnSpPr>
          <p:nvPr/>
        </p:nvCxnSpPr>
        <p:spPr>
          <a:xfrm flipH="1">
            <a:off x="722025" y="2770817"/>
            <a:ext cx="43398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38">
            <a:extLst>
              <a:ext uri="{FF2B5EF4-FFF2-40B4-BE49-F238E27FC236}">
                <a16:creationId xmlns:a16="http://schemas.microsoft.com/office/drawing/2014/main" id="{31F32316-7C95-41DA-AEB8-F8BE323DB3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000"/>
          <a:stretch/>
        </p:blipFill>
        <p:spPr>
          <a:xfrm>
            <a:off x="11330767" y="0"/>
            <a:ext cx="861233" cy="6889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BC26874-8778-45DB-96BA-141E7FA3D299}"/>
              </a:ext>
            </a:extLst>
          </p:cNvPr>
          <p:cNvSpPr txBox="1"/>
          <p:nvPr/>
        </p:nvSpPr>
        <p:spPr>
          <a:xfrm>
            <a:off x="2270601" y="840153"/>
            <a:ext cx="47548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600" dirty="0">
                <a:latin typeface="Assistant" panose="00000500000000000000" pitchFamily="2" charset="-79"/>
                <a:cs typeface="Assistant" panose="00000500000000000000" pitchFamily="2" charset="-79"/>
              </a:rPr>
              <a:t>איפה זה פוגש </a:t>
            </a:r>
            <a:r>
              <a:rPr lang="he-IL" sz="3600" dirty="0">
                <a:solidFill>
                  <a:srgbClr val="0070C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אותי</a:t>
            </a:r>
            <a:r>
              <a:rPr lang="he-IL" sz="3600" dirty="0">
                <a:latin typeface="Assistant" panose="00000500000000000000" pitchFamily="2" charset="-79"/>
                <a:cs typeface="Assistant" panose="00000500000000000000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8803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0935F212-5066-47F2-97F1-737C1EC33880}"/>
              </a:ext>
            </a:extLst>
          </p:cNvPr>
          <p:cNvSpPr/>
          <p:nvPr/>
        </p:nvSpPr>
        <p:spPr>
          <a:xfrm>
            <a:off x="3862243" y="267640"/>
            <a:ext cx="73246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altLang="ko-KR" sz="2400" dirty="0">
                <a:latin typeface="Assistant" panose="00000500000000000000" pitchFamily="2" charset="-79"/>
                <a:cs typeface="Assistant" panose="00000500000000000000" pitchFamily="2" charset="-79"/>
              </a:rPr>
              <a:t>מה משפיע על תפיסת המסוגלות העצמית?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913E3085-9AA5-48D1-894C-1B08AE0AF336}"/>
              </a:ext>
            </a:extLst>
          </p:cNvPr>
          <p:cNvGrpSpPr/>
          <p:nvPr/>
        </p:nvGrpSpPr>
        <p:grpSpPr>
          <a:xfrm>
            <a:off x="2759504" y="781414"/>
            <a:ext cx="4847077" cy="1446550"/>
            <a:chOff x="7112000" y="1711022"/>
            <a:chExt cx="4847077" cy="1446550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40F607C-DEF4-4812-905C-A635BA19A21B}"/>
                </a:ext>
              </a:extLst>
            </p:cNvPr>
            <p:cNvSpPr txBox="1"/>
            <p:nvPr/>
          </p:nvSpPr>
          <p:spPr>
            <a:xfrm>
              <a:off x="7112000" y="1895036"/>
              <a:ext cx="4022602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he-IL" sz="2400" dirty="0">
                  <a:latin typeface="Assistant" panose="00000500000000000000" pitchFamily="2" charset="-79"/>
                  <a:cs typeface="Assistant" panose="00000500000000000000" pitchFamily="2" charset="-79"/>
                </a:rPr>
                <a:t>התנסות בהשלמת משימות 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D3153B1-ABF4-45C3-824C-F12BC608BF31}"/>
                </a:ext>
              </a:extLst>
            </p:cNvPr>
            <p:cNvSpPr txBox="1"/>
            <p:nvPr/>
          </p:nvSpPr>
          <p:spPr>
            <a:xfrm>
              <a:off x="7511844" y="2319625"/>
              <a:ext cx="3622758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"הצלחתי בעבר אז אצליח שוב" </a:t>
              </a:r>
            </a:p>
            <a:p>
              <a:pPr algn="r" rtl="1"/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"לא הצלחתי בעבר אז לא אצליח שוב" 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64D331-E8CA-49BD-A644-73786B4BED89}"/>
                </a:ext>
              </a:extLst>
            </p:cNvPr>
            <p:cNvSpPr txBox="1"/>
            <p:nvPr/>
          </p:nvSpPr>
          <p:spPr>
            <a:xfrm>
              <a:off x="10777977" y="1711022"/>
              <a:ext cx="1181100" cy="14465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he-IL" sz="8800" dirty="0">
                  <a:latin typeface="Assistant" panose="00000500000000000000" pitchFamily="2" charset="-79"/>
                  <a:cs typeface="Assistant" panose="00000500000000000000" pitchFamily="2" charset="-79"/>
                </a:rPr>
                <a:t>1.</a:t>
              </a:r>
            </a:p>
          </p:txBody>
        </p:sp>
      </p:grp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2EE42363-05C5-45E9-B084-413F9DB1986D}"/>
              </a:ext>
            </a:extLst>
          </p:cNvPr>
          <p:cNvGrpSpPr/>
          <p:nvPr/>
        </p:nvGrpSpPr>
        <p:grpSpPr>
          <a:xfrm>
            <a:off x="1646789" y="1982450"/>
            <a:ext cx="5959792" cy="1446550"/>
            <a:chOff x="300172" y="1705883"/>
            <a:chExt cx="5959792" cy="1446550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012D51E-BC92-488A-B3FB-F787A784BB38}"/>
                </a:ext>
              </a:extLst>
            </p:cNvPr>
            <p:cNvSpPr txBox="1"/>
            <p:nvPr/>
          </p:nvSpPr>
          <p:spPr>
            <a:xfrm>
              <a:off x="1353369" y="1895036"/>
              <a:ext cx="4022602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he-IL" sz="2400" dirty="0">
                  <a:latin typeface="Assistant" panose="00000500000000000000" pitchFamily="2" charset="-79"/>
                  <a:cs typeface="Assistant" panose="00000500000000000000" pitchFamily="2" charset="-79"/>
                </a:rPr>
                <a:t>למידה ממודל (דמות) 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3D72CB3-8A6A-47E0-82F8-50C3CE378920}"/>
                </a:ext>
              </a:extLst>
            </p:cNvPr>
            <p:cNvSpPr txBox="1"/>
            <p:nvPr/>
          </p:nvSpPr>
          <p:spPr>
            <a:xfrm>
              <a:off x="300172" y="2473030"/>
              <a:ext cx="5075799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"אם הם הצליחו- גם אני יכול יכולותיי דומות לשלהם!"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863D945-12F2-4415-A872-99922C86296C}"/>
                </a:ext>
              </a:extLst>
            </p:cNvPr>
            <p:cNvSpPr txBox="1"/>
            <p:nvPr/>
          </p:nvSpPr>
          <p:spPr>
            <a:xfrm>
              <a:off x="5078864" y="1705883"/>
              <a:ext cx="1181100" cy="14465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he-IL" sz="8800" dirty="0">
                  <a:latin typeface="Assistant" panose="00000500000000000000" pitchFamily="2" charset="-79"/>
                  <a:cs typeface="Assistant" panose="00000500000000000000" pitchFamily="2" charset="-79"/>
                </a:rPr>
                <a:t>2.</a:t>
              </a:r>
            </a:p>
          </p:txBody>
        </p:sp>
      </p:grpSp>
      <p:grpSp>
        <p:nvGrpSpPr>
          <p:cNvPr id="24" name="קבוצה 23">
            <a:extLst>
              <a:ext uri="{FF2B5EF4-FFF2-40B4-BE49-F238E27FC236}">
                <a16:creationId xmlns:a16="http://schemas.microsoft.com/office/drawing/2014/main" id="{72573AAA-65DF-403E-A21B-B279A7699BEE}"/>
              </a:ext>
            </a:extLst>
          </p:cNvPr>
          <p:cNvGrpSpPr/>
          <p:nvPr/>
        </p:nvGrpSpPr>
        <p:grpSpPr>
          <a:xfrm>
            <a:off x="2387003" y="3183486"/>
            <a:ext cx="5219578" cy="1446550"/>
            <a:chOff x="6739499" y="3656509"/>
            <a:chExt cx="5219578" cy="1446550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D43A9DC-3FC4-4238-8CD3-9961356DFA25}"/>
                </a:ext>
              </a:extLst>
            </p:cNvPr>
            <p:cNvSpPr txBox="1"/>
            <p:nvPr/>
          </p:nvSpPr>
          <p:spPr>
            <a:xfrm>
              <a:off x="7120621" y="3945103"/>
              <a:ext cx="4022602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he-IL" sz="2400" dirty="0">
                  <a:latin typeface="Assistant" panose="00000500000000000000" pitchFamily="2" charset="-79"/>
                  <a:cs typeface="Assistant" panose="00000500000000000000" pitchFamily="2" charset="-79"/>
                </a:rPr>
                <a:t>שכנוע מילולי 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2F77EA8-A1B7-4094-99B7-914B8E8185E6}"/>
                </a:ext>
              </a:extLst>
            </p:cNvPr>
            <p:cNvSpPr txBox="1"/>
            <p:nvPr/>
          </p:nvSpPr>
          <p:spPr>
            <a:xfrm>
              <a:off x="6739499" y="4360006"/>
              <a:ext cx="4359432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כאשר אדם שנתפס כמשמעותי/בעל סמכות משכנע שהפרט יכול להצליח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FEC02AF-27EF-454C-BAAB-3FAB62184174}"/>
                </a:ext>
              </a:extLst>
            </p:cNvPr>
            <p:cNvSpPr txBox="1"/>
            <p:nvPr/>
          </p:nvSpPr>
          <p:spPr>
            <a:xfrm>
              <a:off x="10777977" y="3656509"/>
              <a:ext cx="1181100" cy="14465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he-IL" sz="8800" dirty="0">
                  <a:latin typeface="Assistant" panose="00000500000000000000" pitchFamily="2" charset="-79"/>
                  <a:cs typeface="Assistant" panose="00000500000000000000" pitchFamily="2" charset="-79"/>
                </a:rPr>
                <a:t>3.</a:t>
              </a:r>
            </a:p>
          </p:txBody>
        </p:sp>
      </p:grpSp>
      <p:grpSp>
        <p:nvGrpSpPr>
          <p:cNvPr id="25" name="קבוצה 24">
            <a:extLst>
              <a:ext uri="{FF2B5EF4-FFF2-40B4-BE49-F238E27FC236}">
                <a16:creationId xmlns:a16="http://schemas.microsoft.com/office/drawing/2014/main" id="{1E52F616-7C42-470C-9809-10412670E2A3}"/>
              </a:ext>
            </a:extLst>
          </p:cNvPr>
          <p:cNvGrpSpPr/>
          <p:nvPr/>
        </p:nvGrpSpPr>
        <p:grpSpPr>
          <a:xfrm>
            <a:off x="1737472" y="4384521"/>
            <a:ext cx="5869109" cy="1446550"/>
            <a:chOff x="390855" y="3651370"/>
            <a:chExt cx="5869109" cy="1446550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D1E8890-7ECE-420D-8DF5-56108B0C5222}"/>
                </a:ext>
              </a:extLst>
            </p:cNvPr>
            <p:cNvSpPr txBox="1"/>
            <p:nvPr/>
          </p:nvSpPr>
          <p:spPr>
            <a:xfrm>
              <a:off x="1343938" y="3945103"/>
              <a:ext cx="4022602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he-IL" sz="2400" dirty="0">
                  <a:latin typeface="Assistant" panose="00000500000000000000" pitchFamily="2" charset="-79"/>
                  <a:cs typeface="Assistant" panose="00000500000000000000" pitchFamily="2" charset="-79"/>
                </a:rPr>
                <a:t>עוררות רגשית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C9F2A7B-D6E4-4DA2-A230-01E52FDC8E4D}"/>
                </a:ext>
              </a:extLst>
            </p:cNvPr>
            <p:cNvSpPr txBox="1"/>
            <p:nvPr/>
          </p:nvSpPr>
          <p:spPr>
            <a:xfrm>
              <a:off x="390855" y="4360006"/>
              <a:ext cx="4973902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תחושת רוגע בעת הפעילות- מגבירה תחושת מסגולות</a:t>
              </a:r>
            </a:p>
            <a:p>
              <a:pPr algn="r" rtl="1"/>
              <a:r>
                <a:rPr lang="he-IL" dirty="0">
                  <a:latin typeface="Assistant" panose="00000500000000000000" pitchFamily="2" charset="-79"/>
                  <a:cs typeface="Assistant" panose="00000500000000000000" pitchFamily="2" charset="-79"/>
                </a:rPr>
                <a:t>תחושת מתח/לחץ- פוגמים בה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BA9F656-1DE0-424B-A6E5-846963F984B1}"/>
                </a:ext>
              </a:extLst>
            </p:cNvPr>
            <p:cNvSpPr txBox="1"/>
            <p:nvPr/>
          </p:nvSpPr>
          <p:spPr>
            <a:xfrm>
              <a:off x="5078864" y="3651370"/>
              <a:ext cx="1181100" cy="14465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he-IL" sz="8800" dirty="0">
                  <a:latin typeface="Assistant" panose="00000500000000000000" pitchFamily="2" charset="-79"/>
                  <a:cs typeface="Assistant" panose="00000500000000000000" pitchFamily="2" charset="-79"/>
                </a:rPr>
                <a:t>4.</a:t>
              </a:r>
            </a:p>
          </p:txBody>
        </p:sp>
      </p:grpSp>
      <p:sp>
        <p:nvSpPr>
          <p:cNvPr id="111" name="מלבן מעוגל 18">
            <a:extLst>
              <a:ext uri="{FF2B5EF4-FFF2-40B4-BE49-F238E27FC236}">
                <a16:creationId xmlns:a16="http://schemas.microsoft.com/office/drawing/2014/main" id="{9249ED63-A684-4625-96BA-780C1E83669D}"/>
              </a:ext>
            </a:extLst>
          </p:cNvPr>
          <p:cNvSpPr/>
          <p:nvPr/>
        </p:nvSpPr>
        <p:spPr>
          <a:xfrm>
            <a:off x="8066648" y="2557093"/>
            <a:ext cx="2023673" cy="1743814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2000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ציפיית המסוגלות (שיפוט האדם לגבי יכולתו)</a:t>
            </a:r>
          </a:p>
        </p:txBody>
      </p:sp>
      <p:sp>
        <p:nvSpPr>
          <p:cNvPr id="112" name="מלבן מעוגל 20">
            <a:extLst>
              <a:ext uri="{FF2B5EF4-FFF2-40B4-BE49-F238E27FC236}">
                <a16:creationId xmlns:a16="http://schemas.microsoft.com/office/drawing/2014/main" id="{536FFBD4-E7A7-4CFE-907F-A2E3A3A05AF1}"/>
              </a:ext>
            </a:extLst>
          </p:cNvPr>
          <p:cNvSpPr/>
          <p:nvPr/>
        </p:nvSpPr>
        <p:spPr>
          <a:xfrm>
            <a:off x="10347188" y="2986563"/>
            <a:ext cx="1720048" cy="884874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2000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התנהגות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FA44D99-8A67-466D-A653-90A0D2FD4856}"/>
              </a:ext>
            </a:extLst>
          </p:cNvPr>
          <p:cNvSpPr txBox="1"/>
          <p:nvPr/>
        </p:nvSpPr>
        <p:spPr>
          <a:xfrm>
            <a:off x="493889" y="965428"/>
            <a:ext cx="13536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endParaRPr lang="he-I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1A96251-8613-4BC9-BE6F-44A58119634A}"/>
              </a:ext>
            </a:extLst>
          </p:cNvPr>
          <p:cNvSpPr txBox="1"/>
          <p:nvPr/>
        </p:nvSpPr>
        <p:spPr>
          <a:xfrm>
            <a:off x="375106" y="5062379"/>
            <a:ext cx="15912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endParaRPr lang="he-I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5" name="קבוצה 114">
            <a:extLst>
              <a:ext uri="{FF2B5EF4-FFF2-40B4-BE49-F238E27FC236}">
                <a16:creationId xmlns:a16="http://schemas.microsoft.com/office/drawing/2014/main" id="{C810A32D-714A-4E1D-AABC-2DFD6AD5D4D9}"/>
              </a:ext>
            </a:extLst>
          </p:cNvPr>
          <p:cNvGrpSpPr/>
          <p:nvPr/>
        </p:nvGrpSpPr>
        <p:grpSpPr>
          <a:xfrm>
            <a:off x="51760" y="851636"/>
            <a:ext cx="8746400" cy="5246451"/>
            <a:chOff x="1524746" y="597215"/>
            <a:chExt cx="8746400" cy="5246451"/>
          </a:xfrm>
        </p:grpSpPr>
        <p:sp>
          <p:nvSpPr>
            <p:cNvPr id="116" name="AutoShape 11">
              <a:extLst>
                <a:ext uri="{FF2B5EF4-FFF2-40B4-BE49-F238E27FC236}">
                  <a16:creationId xmlns:a16="http://schemas.microsoft.com/office/drawing/2014/main" id="{A741ACC0-D653-422B-9093-C3CCEAF576CF}"/>
                </a:ext>
              </a:extLst>
            </p:cNvPr>
            <p:cNvSpPr/>
            <p:nvPr/>
          </p:nvSpPr>
          <p:spPr>
            <a:xfrm flipH="1">
              <a:off x="2486244" y="1442115"/>
              <a:ext cx="14434" cy="4012174"/>
            </a:xfrm>
            <a:prstGeom prst="line">
              <a:avLst/>
            </a:prstGeom>
            <a:ln w="38100" cap="flat">
              <a:solidFill>
                <a:srgbClr val="3C5679"/>
              </a:solidFill>
              <a:prstDash val="sysDot"/>
              <a:headEnd type="none" w="sm" len="sm"/>
              <a:tailEnd type="none" w="sm" len="sm"/>
            </a:ln>
          </p:spPr>
        </p:sp>
        <p:grpSp>
          <p:nvGrpSpPr>
            <p:cNvPr id="117" name="קבוצה 116">
              <a:extLst>
                <a:ext uri="{FF2B5EF4-FFF2-40B4-BE49-F238E27FC236}">
                  <a16:creationId xmlns:a16="http://schemas.microsoft.com/office/drawing/2014/main" id="{74EC58FD-EA34-458A-B716-A2B862DBD110}"/>
                </a:ext>
              </a:extLst>
            </p:cNvPr>
            <p:cNvGrpSpPr/>
            <p:nvPr/>
          </p:nvGrpSpPr>
          <p:grpSpPr>
            <a:xfrm>
              <a:off x="1524746" y="636271"/>
              <a:ext cx="8746400" cy="5207395"/>
              <a:chOff x="1524746" y="636271"/>
              <a:chExt cx="8746400" cy="5207395"/>
            </a:xfrm>
          </p:grpSpPr>
          <p:grpSp>
            <p:nvGrpSpPr>
              <p:cNvPr id="123" name="Group 18">
                <a:extLst>
                  <a:ext uri="{FF2B5EF4-FFF2-40B4-BE49-F238E27FC236}">
                    <a16:creationId xmlns:a16="http://schemas.microsoft.com/office/drawing/2014/main" id="{464EC84C-BC7B-4AF0-AE3A-5C8F305F9FEC}"/>
                  </a:ext>
                </a:extLst>
              </p:cNvPr>
              <p:cNvGrpSpPr/>
              <p:nvPr/>
            </p:nvGrpSpPr>
            <p:grpSpPr>
              <a:xfrm>
                <a:off x="1661601" y="636271"/>
                <a:ext cx="8609545" cy="5207395"/>
                <a:chOff x="-3462825" y="19050"/>
                <a:chExt cx="4199425" cy="2539980"/>
              </a:xfrm>
            </p:grpSpPr>
            <p:sp>
              <p:nvSpPr>
                <p:cNvPr id="125" name="Freeform 19">
                  <a:extLst>
                    <a:ext uri="{FF2B5EF4-FFF2-40B4-BE49-F238E27FC236}">
                      <a16:creationId xmlns:a16="http://schemas.microsoft.com/office/drawing/2014/main" id="{36F1F855-0656-4BE0-80CD-FB48C6BEDDCD}"/>
                    </a:ext>
                  </a:extLst>
                </p:cNvPr>
                <p:cNvSpPr/>
                <p:nvPr/>
              </p:nvSpPr>
              <p:spPr>
                <a:xfrm>
                  <a:off x="-3462825" y="174623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ECF0F3"/>
                </a:solidFill>
              </p:spPr>
            </p:sp>
            <p:sp>
              <p:nvSpPr>
                <p:cNvPr id="126" name="TextBox 20">
                  <a:extLst>
                    <a:ext uri="{FF2B5EF4-FFF2-40B4-BE49-F238E27FC236}">
                      <a16:creationId xmlns:a16="http://schemas.microsoft.com/office/drawing/2014/main" id="{98CD8D56-FC63-4CF5-9B9C-86F9EF8E8C2B}"/>
                    </a:ext>
                  </a:extLst>
                </p:cNvPr>
                <p:cNvSpPr txBox="1"/>
                <p:nvPr/>
              </p:nvSpPr>
              <p:spPr>
                <a:xfrm>
                  <a:off x="76200" y="19050"/>
                  <a:ext cx="660400" cy="717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359"/>
                    </a:lnSpc>
                  </a:pPr>
                  <a:endParaRPr/>
                </a:p>
              </p:txBody>
            </p:sp>
          </p:grp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807B30A3-CE45-4893-AD47-E5DCDAEB1316}"/>
                  </a:ext>
                </a:extLst>
              </p:cNvPr>
              <p:cNvSpPr txBox="1"/>
              <p:nvPr/>
            </p:nvSpPr>
            <p:spPr>
              <a:xfrm>
                <a:off x="1524746" y="4706358"/>
                <a:ext cx="1914581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dirty="0">
                    <a:latin typeface="Assistant" panose="00000500000000000000" pitchFamily="2" charset="-79"/>
                    <a:cs typeface="Assistant" panose="00000500000000000000" pitchFamily="2" charset="-79"/>
                  </a:rPr>
                  <a:t>השפעה </a:t>
                </a:r>
              </a:p>
              <a:p>
                <a:pPr algn="ctr"/>
                <a:r>
                  <a:rPr lang="he-IL" dirty="0">
                    <a:latin typeface="Assistant" panose="00000500000000000000" pitchFamily="2" charset="-79"/>
                    <a:cs typeface="Assistant" panose="00000500000000000000" pitchFamily="2" charset="-79"/>
                  </a:rPr>
                  <a:t>חלשה ביותר</a:t>
                </a:r>
              </a:p>
            </p:txBody>
          </p:sp>
        </p:grpSp>
        <p:grpSp>
          <p:nvGrpSpPr>
            <p:cNvPr id="118" name="קבוצה 117">
              <a:extLst>
                <a:ext uri="{FF2B5EF4-FFF2-40B4-BE49-F238E27FC236}">
                  <a16:creationId xmlns:a16="http://schemas.microsoft.com/office/drawing/2014/main" id="{0837475E-6F15-4584-813A-E384E753D4CE}"/>
                </a:ext>
              </a:extLst>
            </p:cNvPr>
            <p:cNvGrpSpPr/>
            <p:nvPr/>
          </p:nvGrpSpPr>
          <p:grpSpPr>
            <a:xfrm>
              <a:off x="1524746" y="597215"/>
              <a:ext cx="1914581" cy="1666380"/>
              <a:chOff x="1524746" y="597215"/>
              <a:chExt cx="1914581" cy="1666380"/>
            </a:xfrm>
          </p:grpSpPr>
          <p:grpSp>
            <p:nvGrpSpPr>
              <p:cNvPr id="119" name="Group 18">
                <a:extLst>
                  <a:ext uri="{FF2B5EF4-FFF2-40B4-BE49-F238E27FC236}">
                    <a16:creationId xmlns:a16="http://schemas.microsoft.com/office/drawing/2014/main" id="{AB11D0C1-326F-4B98-BBA1-0E552A0497CB}"/>
                  </a:ext>
                </a:extLst>
              </p:cNvPr>
              <p:cNvGrpSpPr/>
              <p:nvPr/>
            </p:nvGrpSpPr>
            <p:grpSpPr>
              <a:xfrm>
                <a:off x="1661601" y="597215"/>
                <a:ext cx="1658944" cy="1666380"/>
                <a:chOff x="-2872" y="0"/>
                <a:chExt cx="809173" cy="812800"/>
              </a:xfrm>
            </p:grpSpPr>
            <p:sp>
              <p:nvSpPr>
                <p:cNvPr id="121" name="Freeform 19">
                  <a:extLst>
                    <a:ext uri="{FF2B5EF4-FFF2-40B4-BE49-F238E27FC236}">
                      <a16:creationId xmlns:a16="http://schemas.microsoft.com/office/drawing/2014/main" id="{06D274D7-18DD-4246-96FB-1692D4307AFD}"/>
                    </a:ext>
                  </a:extLst>
                </p:cNvPr>
                <p:cNvSpPr/>
                <p:nvPr/>
              </p:nvSpPr>
              <p:spPr>
                <a:xfrm>
                  <a:off x="-2872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ECF0F3"/>
                </a:solidFill>
              </p:spPr>
            </p:sp>
            <p:sp>
              <p:nvSpPr>
                <p:cNvPr id="122" name="TextBox 20">
                  <a:extLst>
                    <a:ext uri="{FF2B5EF4-FFF2-40B4-BE49-F238E27FC236}">
                      <a16:creationId xmlns:a16="http://schemas.microsoft.com/office/drawing/2014/main" id="{49CF9C50-1387-4E1E-8E25-0332473AC9C9}"/>
                    </a:ext>
                  </a:extLst>
                </p:cNvPr>
                <p:cNvSpPr txBox="1"/>
                <p:nvPr/>
              </p:nvSpPr>
              <p:spPr>
                <a:xfrm>
                  <a:off x="76200" y="19050"/>
                  <a:ext cx="660400" cy="717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359"/>
                    </a:lnSpc>
                  </a:pPr>
                  <a:endParaRPr/>
                </a:p>
              </p:txBody>
            </p:sp>
          </p:grp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C038744B-E19C-47A7-ADF9-744A33DC4C7F}"/>
                  </a:ext>
                </a:extLst>
              </p:cNvPr>
              <p:cNvSpPr txBox="1"/>
              <p:nvPr/>
            </p:nvSpPr>
            <p:spPr>
              <a:xfrm>
                <a:off x="1524746" y="1107240"/>
                <a:ext cx="1914581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dirty="0">
                    <a:latin typeface="Assistant" panose="00000500000000000000" pitchFamily="2" charset="-79"/>
                    <a:cs typeface="Assistant" panose="00000500000000000000" pitchFamily="2" charset="-79"/>
                  </a:rPr>
                  <a:t>השפעה </a:t>
                </a:r>
              </a:p>
              <a:p>
                <a:pPr algn="ctr"/>
                <a:r>
                  <a:rPr lang="he-IL" dirty="0">
                    <a:latin typeface="Assistant" panose="00000500000000000000" pitchFamily="2" charset="-79"/>
                    <a:cs typeface="Assistant" panose="00000500000000000000" pitchFamily="2" charset="-79"/>
                  </a:rPr>
                  <a:t>חזקה ביותר</a:t>
                </a:r>
              </a:p>
            </p:txBody>
          </p:sp>
        </p:grpSp>
      </p:grpSp>
      <p:sp>
        <p:nvSpPr>
          <p:cNvPr id="42" name="משולש שווה-שוקיים 41">
            <a:extLst>
              <a:ext uri="{FF2B5EF4-FFF2-40B4-BE49-F238E27FC236}">
                <a16:creationId xmlns:a16="http://schemas.microsoft.com/office/drawing/2014/main" id="{0A07AAE1-DA38-4EDD-9FC0-4D928779DBDE}"/>
              </a:ext>
            </a:extLst>
          </p:cNvPr>
          <p:cNvSpPr/>
          <p:nvPr/>
        </p:nvSpPr>
        <p:spPr>
          <a:xfrm rot="16200000">
            <a:off x="10071271" y="3210009"/>
            <a:ext cx="476079" cy="437979"/>
          </a:xfrm>
          <a:prstGeom prst="triangle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976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סוג עץ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TM03090434[[fn=סוג עץ]]</Template>
  <TotalTime>366</TotalTime>
  <Words>919</Words>
  <Application>Microsoft Office PowerPoint</Application>
  <PresentationFormat>מסך רחב</PresentationFormat>
  <Paragraphs>146</Paragraphs>
  <Slides>14</Slides>
  <Notes>12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23" baseType="lpstr">
      <vt:lpstr>Calibri</vt:lpstr>
      <vt:lpstr>Open Sans Hebrew</vt:lpstr>
      <vt:lpstr>Arial</vt:lpstr>
      <vt:lpstr>David</vt:lpstr>
      <vt:lpstr>Rockwell</vt:lpstr>
      <vt:lpstr>Wingdings</vt:lpstr>
      <vt:lpstr>Assistant</vt:lpstr>
      <vt:lpstr>바탕</vt:lpstr>
      <vt:lpstr>סוג עץ</vt:lpstr>
      <vt:lpstr>מסוגלות עצמית Self Efficacy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מסוגלות עצמית Self Efficacy</dc:title>
  <dc:creator>shapiro</dc:creator>
  <cp:lastModifiedBy>Fabi Shalit Reitman</cp:lastModifiedBy>
  <cp:revision>71</cp:revision>
  <dcterms:created xsi:type="dcterms:W3CDTF">2016-11-28T06:29:00Z</dcterms:created>
  <dcterms:modified xsi:type="dcterms:W3CDTF">2023-02-05T11:36:08Z</dcterms:modified>
</cp:coreProperties>
</file>